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2" r:id="rId2"/>
    <p:sldId id="274" r:id="rId3"/>
    <p:sldId id="275" r:id="rId4"/>
    <p:sldId id="262" r:id="rId5"/>
    <p:sldId id="277" r:id="rId6"/>
    <p:sldId id="278" r:id="rId7"/>
    <p:sldId id="276" r:id="rId8"/>
    <p:sldId id="283" r:id="rId9"/>
    <p:sldId id="261" r:id="rId10"/>
    <p:sldId id="259" r:id="rId11"/>
    <p:sldId id="257" r:id="rId12"/>
    <p:sldId id="263" r:id="rId13"/>
    <p:sldId id="279" r:id="rId14"/>
    <p:sldId id="291" r:id="rId15"/>
    <p:sldId id="258" r:id="rId16"/>
    <p:sldId id="264" r:id="rId17"/>
    <p:sldId id="265" r:id="rId18"/>
    <p:sldId id="266" r:id="rId19"/>
    <p:sldId id="267" r:id="rId20"/>
    <p:sldId id="268" r:id="rId21"/>
    <p:sldId id="284" r:id="rId22"/>
    <p:sldId id="273" r:id="rId23"/>
    <p:sldId id="270" r:id="rId24"/>
    <p:sldId id="286" r:id="rId25"/>
    <p:sldId id="290" r:id="rId26"/>
    <p:sldId id="289" r:id="rId27"/>
    <p:sldId id="287" r:id="rId28"/>
    <p:sldId id="288" r:id="rId29"/>
    <p:sldId id="293" r:id="rId30"/>
    <p:sldId id="292" r:id="rId31"/>
    <p:sldId id="294" r:id="rId32"/>
    <p:sldId id="295" r:id="rId33"/>
    <p:sldId id="296" r:id="rId34"/>
    <p:sldId id="297" r:id="rId35"/>
    <p:sldId id="280" r:id="rId36"/>
    <p:sldId id="281" r:id="rId37"/>
    <p:sldId id="285" r:id="rId38"/>
    <p:sldId id="282" r:id="rId39"/>
    <p:sldId id="27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61"/>
    <a:srgbClr val="E3DBB1"/>
    <a:srgbClr val="F4B947"/>
    <a:srgbClr val="CF2727"/>
    <a:srgbClr val="002E47"/>
    <a:srgbClr val="EF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43677" autoAdjust="0"/>
  </p:normalViewPr>
  <p:slideViewPr>
    <p:cSldViewPr snapToGrid="0">
      <p:cViewPr varScale="1">
        <p:scale>
          <a:sx n="76" d="100"/>
          <a:sy n="76" d="100"/>
        </p:scale>
        <p:origin x="73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2C4D3-DB8B-4CBA-99F0-963797609784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CD3FB-3F44-4A62-AECB-9CCE4A467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75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what is </a:t>
            </a:r>
            <a:r>
              <a:rPr lang="en-US" altLang="ko-KR" dirty="0" err="1"/>
              <a:t>cyclegan</a:t>
            </a:r>
            <a:endParaRPr lang="en-US" altLang="ko-KR" dirty="0"/>
          </a:p>
          <a:p>
            <a:r>
              <a:rPr lang="en-US" altLang="ko-KR" dirty="0"/>
              <a:t>now </a:t>
            </a:r>
            <a:r>
              <a:rPr lang="en-US" altLang="ko-KR" dirty="0" err="1"/>
              <a:t>im</a:t>
            </a:r>
            <a:r>
              <a:rPr lang="en-US" altLang="ko-KR" dirty="0"/>
              <a:t> </a:t>
            </a:r>
            <a:r>
              <a:rPr lang="en-US" altLang="ko-KR" dirty="0" err="1"/>
              <a:t>gonna</a:t>
            </a:r>
            <a:r>
              <a:rPr lang="en-US" altLang="ko-KR" dirty="0"/>
              <a:t> talking about </a:t>
            </a:r>
            <a:r>
              <a:rPr lang="en-US" altLang="ko-KR" dirty="0" err="1"/>
              <a:t>cycleGAN</a:t>
            </a:r>
            <a:r>
              <a:rPr lang="en-US" altLang="ko-KR" dirty="0"/>
              <a:t> which is a main model of our service.</a:t>
            </a:r>
          </a:p>
          <a:p>
            <a:endParaRPr lang="en-US" altLang="ko-KR" dirty="0"/>
          </a:p>
          <a:p>
            <a:r>
              <a:rPr lang="en-US" altLang="ko-KR" dirty="0" err="1"/>
              <a:t>cycleGAN</a:t>
            </a:r>
            <a:r>
              <a:rPr lang="en-US" altLang="ko-KR" dirty="0"/>
              <a:t> is a kind of deep learning model for </a:t>
            </a:r>
            <a:r>
              <a:rPr lang="en-US" altLang="ko-KR" dirty="0" err="1"/>
              <a:t>img</a:t>
            </a:r>
            <a:r>
              <a:rPr lang="en-US" altLang="ko-KR" dirty="0"/>
              <a:t> to </a:t>
            </a:r>
            <a:r>
              <a:rPr lang="en-US" altLang="ko-KR" dirty="0" err="1"/>
              <a:t>img</a:t>
            </a:r>
            <a:r>
              <a:rPr lang="en-US" altLang="ko-KR" dirty="0"/>
              <a:t> translation with a specific style domain.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2nd animation</a:t>
            </a:r>
          </a:p>
          <a:p>
            <a:r>
              <a:rPr lang="en-US" altLang="ko-KR" dirty="0"/>
              <a:t>this is a simple flowchart about how </a:t>
            </a:r>
            <a:r>
              <a:rPr lang="en-US" altLang="ko-KR" dirty="0" err="1"/>
              <a:t>CycleGAN</a:t>
            </a:r>
            <a:r>
              <a:rPr lang="en-US" altLang="ko-KR" dirty="0"/>
              <a:t> trains.</a:t>
            </a:r>
          </a:p>
          <a:p>
            <a:r>
              <a:rPr lang="en-US" altLang="ko-KR" dirty="0"/>
              <a:t>There are two special issues to note about </a:t>
            </a:r>
            <a:r>
              <a:rPr lang="en-US" altLang="ko-KR" dirty="0" err="1"/>
              <a:t>cycleGAN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3nd </a:t>
            </a:r>
            <a:r>
              <a:rPr lang="en-US" altLang="ko-KR" dirty="0" err="1"/>
              <a:t>unparied</a:t>
            </a:r>
            <a:r>
              <a:rPr lang="en-US" altLang="ko-KR" dirty="0"/>
              <a:t> dataset</a:t>
            </a:r>
          </a:p>
          <a:p>
            <a:r>
              <a:rPr lang="en-US" altLang="ko-KR" dirty="0"/>
              <a:t>first, unlike pix2pix model, </a:t>
            </a:r>
            <a:r>
              <a:rPr lang="en-US" altLang="ko-KR" dirty="0" err="1"/>
              <a:t>cyclegan</a:t>
            </a:r>
            <a:r>
              <a:rPr lang="en-US" altLang="ko-KR" dirty="0"/>
              <a:t> use unpaired data for learning. So it can train a model much easier. because there is few paired data in real world.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9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issue</a:t>
            </a:r>
          </a:p>
          <a:p>
            <a:r>
              <a:rPr lang="en-US" altLang="ko-KR" dirty="0"/>
              <a:t>now </a:t>
            </a:r>
            <a:r>
              <a:rPr lang="en-US" altLang="ko-KR" dirty="0" err="1"/>
              <a:t>Im</a:t>
            </a:r>
            <a:r>
              <a:rPr lang="en-US" altLang="ko-KR" dirty="0"/>
              <a:t> </a:t>
            </a:r>
            <a:r>
              <a:rPr lang="en-US" altLang="ko-KR" dirty="0" err="1"/>
              <a:t>gonna</a:t>
            </a:r>
            <a:r>
              <a:rPr lang="en-US" altLang="ko-KR" dirty="0"/>
              <a:t> talking about issues.</a:t>
            </a:r>
          </a:p>
          <a:p>
            <a:r>
              <a:rPr lang="en-US" altLang="ko-KR" dirty="0"/>
              <a:t>1. we are </a:t>
            </a:r>
            <a:r>
              <a:rPr lang="en-US" altLang="ko-KR" dirty="0" err="1"/>
              <a:t>django</a:t>
            </a:r>
            <a:r>
              <a:rPr lang="en-US" altLang="ko-KR" dirty="0"/>
              <a:t> newbies. so </a:t>
            </a:r>
            <a:r>
              <a:rPr lang="en-US" altLang="ko-KR" dirty="0" err="1"/>
              <a:t>i</a:t>
            </a:r>
            <a:r>
              <a:rPr lang="en-US" altLang="ko-KR" dirty="0"/>
              <a:t> had hard time in developing backend system.</a:t>
            </a:r>
          </a:p>
          <a:p>
            <a:r>
              <a:rPr lang="en-US" altLang="ko-KR" dirty="0"/>
              <a:t>2.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7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r>
              <a:rPr lang="en-US" altLang="ko-KR" dirty="0"/>
              <a:t>previously, we used </a:t>
            </a:r>
            <a:r>
              <a:rPr lang="en-US" altLang="ko-KR" dirty="0" err="1"/>
              <a:t>face_recognition</a:t>
            </a:r>
            <a:r>
              <a:rPr lang="en-US" altLang="ko-KR" dirty="0"/>
              <a:t> which is opensource </a:t>
            </a:r>
            <a:r>
              <a:rPr lang="en-US" altLang="ko-KR" dirty="0" err="1"/>
              <a:t>api</a:t>
            </a:r>
            <a:r>
              <a:rPr lang="en-US" altLang="ko-KR" dirty="0"/>
              <a:t> for human face recognition for </a:t>
            </a:r>
            <a:r>
              <a:rPr lang="en-US" altLang="ko-KR" dirty="0" err="1"/>
              <a:t>seaching</a:t>
            </a:r>
            <a:r>
              <a:rPr lang="en-US" altLang="ko-KR" dirty="0"/>
              <a:t> the face which user registered for default </a:t>
            </a:r>
            <a:r>
              <a:rPr lang="en-US" altLang="ko-KR" dirty="0" err="1"/>
              <a:t>img</a:t>
            </a:r>
            <a:r>
              <a:rPr lang="en-US" altLang="ko-KR" dirty="0"/>
              <a:t> before.</a:t>
            </a:r>
          </a:p>
          <a:p>
            <a:endParaRPr lang="en-US" altLang="ko-KR" dirty="0"/>
          </a:p>
          <a:p>
            <a:r>
              <a:rPr lang="en-US" altLang="ko-KR" dirty="0"/>
              <a:t>but it take pretty long time to search the face, maybe 30second </a:t>
            </a:r>
            <a:r>
              <a:rPr lang="en-US" altLang="ko-KR" dirty="0" err="1"/>
              <a:t>i</a:t>
            </a:r>
            <a:r>
              <a:rPr lang="en-US" altLang="ko-KR" dirty="0"/>
              <a:t> think, so we are on our way to applying </a:t>
            </a:r>
            <a:r>
              <a:rPr lang="en-US" altLang="ko-KR" dirty="0" err="1"/>
              <a:t>facenet</a:t>
            </a:r>
            <a:r>
              <a:rPr lang="en-US" altLang="ko-KR" dirty="0"/>
              <a:t> with a </a:t>
            </a:r>
            <a:r>
              <a:rPr lang="en-US" altLang="ko-KR" dirty="0" err="1"/>
              <a:t>knn</a:t>
            </a:r>
            <a:r>
              <a:rPr lang="en-US" altLang="ko-KR" dirty="0"/>
              <a:t> algorithm for real-time operation.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275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r>
              <a:rPr lang="en-US" altLang="ko-KR" dirty="0"/>
              <a:t>previously, we used </a:t>
            </a:r>
            <a:r>
              <a:rPr lang="en-US" altLang="ko-KR" dirty="0" err="1"/>
              <a:t>face_recognition</a:t>
            </a:r>
            <a:r>
              <a:rPr lang="en-US" altLang="ko-KR" dirty="0"/>
              <a:t> which is opensource </a:t>
            </a:r>
            <a:r>
              <a:rPr lang="en-US" altLang="ko-KR" dirty="0" err="1"/>
              <a:t>api</a:t>
            </a:r>
            <a:r>
              <a:rPr lang="en-US" altLang="ko-KR" dirty="0"/>
              <a:t> for human face recognition for </a:t>
            </a:r>
            <a:r>
              <a:rPr lang="en-US" altLang="ko-KR" dirty="0" err="1"/>
              <a:t>seaching</a:t>
            </a:r>
            <a:r>
              <a:rPr lang="en-US" altLang="ko-KR" dirty="0"/>
              <a:t> the face which user registered for default </a:t>
            </a:r>
            <a:r>
              <a:rPr lang="en-US" altLang="ko-KR" dirty="0" err="1"/>
              <a:t>img</a:t>
            </a:r>
            <a:r>
              <a:rPr lang="en-US" altLang="ko-KR" dirty="0"/>
              <a:t> before.</a:t>
            </a:r>
          </a:p>
          <a:p>
            <a:endParaRPr lang="en-US" altLang="ko-KR" dirty="0"/>
          </a:p>
          <a:p>
            <a:r>
              <a:rPr lang="en-US" altLang="ko-KR" dirty="0"/>
              <a:t>but it take pretty long time to search the face, maybe 30second </a:t>
            </a:r>
            <a:r>
              <a:rPr lang="en-US" altLang="ko-KR" dirty="0" err="1"/>
              <a:t>i</a:t>
            </a:r>
            <a:r>
              <a:rPr lang="en-US" altLang="ko-KR" dirty="0"/>
              <a:t> think, so we are on our way to applying </a:t>
            </a:r>
            <a:r>
              <a:rPr lang="en-US" altLang="ko-KR" dirty="0" err="1"/>
              <a:t>facenet</a:t>
            </a:r>
            <a:r>
              <a:rPr lang="en-US" altLang="ko-KR" dirty="0"/>
              <a:t> with a </a:t>
            </a:r>
            <a:r>
              <a:rPr lang="en-US" altLang="ko-KR" dirty="0" err="1"/>
              <a:t>knn</a:t>
            </a:r>
            <a:r>
              <a:rPr lang="en-US" altLang="ko-KR" dirty="0"/>
              <a:t> algorithm for real-time operation.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004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r>
              <a:rPr lang="en-US" altLang="ko-KR" dirty="0"/>
              <a:t>previously, we used </a:t>
            </a:r>
            <a:r>
              <a:rPr lang="en-US" altLang="ko-KR" dirty="0" err="1"/>
              <a:t>face_recognition</a:t>
            </a:r>
            <a:r>
              <a:rPr lang="en-US" altLang="ko-KR" dirty="0"/>
              <a:t> which is opensource </a:t>
            </a:r>
            <a:r>
              <a:rPr lang="en-US" altLang="ko-KR" dirty="0" err="1"/>
              <a:t>api</a:t>
            </a:r>
            <a:r>
              <a:rPr lang="en-US" altLang="ko-KR" dirty="0"/>
              <a:t> for human face recognition for </a:t>
            </a:r>
            <a:r>
              <a:rPr lang="en-US" altLang="ko-KR" dirty="0" err="1"/>
              <a:t>seaching</a:t>
            </a:r>
            <a:r>
              <a:rPr lang="en-US" altLang="ko-KR" dirty="0"/>
              <a:t> the face which user registered for default </a:t>
            </a:r>
            <a:r>
              <a:rPr lang="en-US" altLang="ko-KR" dirty="0" err="1"/>
              <a:t>img</a:t>
            </a:r>
            <a:r>
              <a:rPr lang="en-US" altLang="ko-KR" dirty="0"/>
              <a:t> before.</a:t>
            </a:r>
          </a:p>
          <a:p>
            <a:endParaRPr lang="en-US" altLang="ko-KR" dirty="0"/>
          </a:p>
          <a:p>
            <a:r>
              <a:rPr lang="en-US" altLang="ko-KR" dirty="0"/>
              <a:t>but it take pretty long time to search the face, maybe 30second </a:t>
            </a:r>
            <a:r>
              <a:rPr lang="en-US" altLang="ko-KR" dirty="0" err="1"/>
              <a:t>i</a:t>
            </a:r>
            <a:r>
              <a:rPr lang="en-US" altLang="ko-KR" dirty="0"/>
              <a:t> think, so we are on our way to applying </a:t>
            </a:r>
            <a:r>
              <a:rPr lang="en-US" altLang="ko-KR" dirty="0" err="1"/>
              <a:t>facenet</a:t>
            </a:r>
            <a:r>
              <a:rPr lang="en-US" altLang="ko-KR" dirty="0"/>
              <a:t> with a </a:t>
            </a:r>
            <a:r>
              <a:rPr lang="en-US" altLang="ko-KR" dirty="0" err="1"/>
              <a:t>knn</a:t>
            </a:r>
            <a:r>
              <a:rPr lang="en-US" altLang="ko-KR" dirty="0"/>
              <a:t> algorithm for real-time operation.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7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r>
              <a:rPr lang="en-US" altLang="ko-KR" dirty="0"/>
              <a:t>previously, we used </a:t>
            </a:r>
            <a:r>
              <a:rPr lang="en-US" altLang="ko-KR" dirty="0" err="1"/>
              <a:t>face_recognition</a:t>
            </a:r>
            <a:r>
              <a:rPr lang="en-US" altLang="ko-KR" dirty="0"/>
              <a:t> which is opensource </a:t>
            </a:r>
            <a:r>
              <a:rPr lang="en-US" altLang="ko-KR" dirty="0" err="1"/>
              <a:t>api</a:t>
            </a:r>
            <a:r>
              <a:rPr lang="en-US" altLang="ko-KR" dirty="0"/>
              <a:t> for human face recognition for </a:t>
            </a:r>
            <a:r>
              <a:rPr lang="en-US" altLang="ko-KR" dirty="0" err="1"/>
              <a:t>seaching</a:t>
            </a:r>
            <a:r>
              <a:rPr lang="en-US" altLang="ko-KR" dirty="0"/>
              <a:t> the face which user registered for default </a:t>
            </a:r>
            <a:r>
              <a:rPr lang="en-US" altLang="ko-KR" dirty="0" err="1"/>
              <a:t>img</a:t>
            </a:r>
            <a:r>
              <a:rPr lang="en-US" altLang="ko-KR" dirty="0"/>
              <a:t> before.</a:t>
            </a:r>
          </a:p>
          <a:p>
            <a:endParaRPr lang="en-US" altLang="ko-KR" dirty="0"/>
          </a:p>
          <a:p>
            <a:r>
              <a:rPr lang="en-US" altLang="ko-KR" dirty="0"/>
              <a:t>but it take pretty long time to search the face, maybe 30second </a:t>
            </a:r>
            <a:r>
              <a:rPr lang="en-US" altLang="ko-KR" dirty="0" err="1"/>
              <a:t>i</a:t>
            </a:r>
            <a:r>
              <a:rPr lang="en-US" altLang="ko-KR" dirty="0"/>
              <a:t> think, so we are on our way to applying </a:t>
            </a:r>
            <a:r>
              <a:rPr lang="en-US" altLang="ko-KR" dirty="0" err="1"/>
              <a:t>facenet</a:t>
            </a:r>
            <a:r>
              <a:rPr lang="en-US" altLang="ko-KR" dirty="0"/>
              <a:t> with a </a:t>
            </a:r>
            <a:r>
              <a:rPr lang="en-US" altLang="ko-KR" dirty="0" err="1"/>
              <a:t>knn</a:t>
            </a:r>
            <a:r>
              <a:rPr lang="en-US" altLang="ko-KR" dirty="0"/>
              <a:t> algorithm for real-time operation.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18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r>
              <a:rPr lang="en-US" altLang="ko-KR" dirty="0"/>
              <a:t>previously, we used </a:t>
            </a:r>
            <a:r>
              <a:rPr lang="en-US" altLang="ko-KR" dirty="0" err="1"/>
              <a:t>face_recognition</a:t>
            </a:r>
            <a:r>
              <a:rPr lang="en-US" altLang="ko-KR" dirty="0"/>
              <a:t> which is opensource </a:t>
            </a:r>
            <a:r>
              <a:rPr lang="en-US" altLang="ko-KR" dirty="0" err="1"/>
              <a:t>api</a:t>
            </a:r>
            <a:r>
              <a:rPr lang="en-US" altLang="ko-KR" dirty="0"/>
              <a:t> for human face recognition for </a:t>
            </a:r>
            <a:r>
              <a:rPr lang="en-US" altLang="ko-KR" dirty="0" err="1"/>
              <a:t>seaching</a:t>
            </a:r>
            <a:r>
              <a:rPr lang="en-US" altLang="ko-KR" dirty="0"/>
              <a:t> the face which user registered for default </a:t>
            </a:r>
            <a:r>
              <a:rPr lang="en-US" altLang="ko-KR" dirty="0" err="1"/>
              <a:t>img</a:t>
            </a:r>
            <a:r>
              <a:rPr lang="en-US" altLang="ko-KR" dirty="0"/>
              <a:t> before.</a:t>
            </a:r>
          </a:p>
          <a:p>
            <a:endParaRPr lang="en-US" altLang="ko-KR" dirty="0"/>
          </a:p>
          <a:p>
            <a:r>
              <a:rPr lang="en-US" altLang="ko-KR" dirty="0"/>
              <a:t>but it take pretty long time to search the face, maybe 30second </a:t>
            </a:r>
            <a:r>
              <a:rPr lang="en-US" altLang="ko-KR" dirty="0" err="1"/>
              <a:t>i</a:t>
            </a:r>
            <a:r>
              <a:rPr lang="en-US" altLang="ko-KR" dirty="0"/>
              <a:t> think, so we are on our way to applying </a:t>
            </a:r>
            <a:r>
              <a:rPr lang="en-US" altLang="ko-KR" dirty="0" err="1"/>
              <a:t>facenet</a:t>
            </a:r>
            <a:r>
              <a:rPr lang="en-US" altLang="ko-KR" dirty="0"/>
              <a:t> with a </a:t>
            </a:r>
            <a:r>
              <a:rPr lang="en-US" altLang="ko-KR" dirty="0" err="1"/>
              <a:t>knn</a:t>
            </a:r>
            <a:r>
              <a:rPr lang="en-US" altLang="ko-KR" dirty="0"/>
              <a:t> algorithm for real-time operation.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83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issue</a:t>
            </a:r>
          </a:p>
          <a:p>
            <a:r>
              <a:rPr lang="en-US" altLang="ko-KR" dirty="0"/>
              <a:t>now </a:t>
            </a:r>
            <a:r>
              <a:rPr lang="en-US" altLang="ko-KR" dirty="0" err="1"/>
              <a:t>Im</a:t>
            </a:r>
            <a:r>
              <a:rPr lang="en-US" altLang="ko-KR" dirty="0"/>
              <a:t> </a:t>
            </a:r>
            <a:r>
              <a:rPr lang="en-US" altLang="ko-KR" dirty="0" err="1"/>
              <a:t>gonna</a:t>
            </a:r>
            <a:r>
              <a:rPr lang="en-US" altLang="ko-KR" dirty="0"/>
              <a:t> talking about issues.</a:t>
            </a:r>
          </a:p>
          <a:p>
            <a:r>
              <a:rPr lang="en-US" altLang="ko-KR" dirty="0"/>
              <a:t>1. we are </a:t>
            </a:r>
            <a:r>
              <a:rPr lang="en-US" altLang="ko-KR" dirty="0" err="1"/>
              <a:t>django</a:t>
            </a:r>
            <a:r>
              <a:rPr lang="en-US" altLang="ko-KR" dirty="0"/>
              <a:t> newbies. so </a:t>
            </a:r>
            <a:r>
              <a:rPr lang="en-US" altLang="ko-KR" dirty="0" err="1"/>
              <a:t>i</a:t>
            </a:r>
            <a:r>
              <a:rPr lang="en-US" altLang="ko-KR" dirty="0"/>
              <a:t> had hard time in developing backend system.</a:t>
            </a:r>
          </a:p>
          <a:p>
            <a:r>
              <a:rPr lang="en-US" altLang="ko-KR" dirty="0"/>
              <a:t>2.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5132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376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84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# Q &amp; A</a:t>
            </a:r>
          </a:p>
          <a:p>
            <a:r>
              <a:rPr lang="en-US" altLang="ko-KR" dirty="0"/>
              <a:t>presentation is done, and is there any question or feedback?</a:t>
            </a:r>
          </a:p>
          <a:p>
            <a:endParaRPr lang="en-US" altLang="ko-KR" dirty="0"/>
          </a:p>
          <a:p>
            <a:r>
              <a:rPr lang="en-US" altLang="ko-KR" dirty="0"/>
              <a:t>finish our presentation</a:t>
            </a:r>
          </a:p>
          <a:p>
            <a:endParaRPr lang="en-US" altLang="ko-KR" dirty="0"/>
          </a:p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80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# 4nd animation</a:t>
            </a:r>
          </a:p>
          <a:p>
            <a:r>
              <a:rPr lang="en-US" altLang="ko-KR" dirty="0"/>
              <a:t>secondly, </a:t>
            </a:r>
            <a:r>
              <a:rPr lang="en-US" altLang="ko-KR" dirty="0" err="1"/>
              <a:t>cycleGAN</a:t>
            </a:r>
            <a:r>
              <a:rPr lang="en-US" altLang="ko-KR" dirty="0"/>
              <a:t> adds cycle-consistency loss to its loss function.</a:t>
            </a:r>
          </a:p>
          <a:p>
            <a:endParaRPr lang="en-US" altLang="ko-KR" dirty="0"/>
          </a:p>
          <a:p>
            <a:r>
              <a:rPr lang="en-US" altLang="ko-KR" dirty="0"/>
              <a:t>The purpose of </a:t>
            </a:r>
            <a:r>
              <a:rPr lang="en-US" altLang="ko-KR" dirty="0" err="1"/>
              <a:t>cycleGAN</a:t>
            </a:r>
            <a:r>
              <a:rPr lang="en-US" altLang="ko-KR" dirty="0"/>
              <a:t> is to learn a mapping function </a:t>
            </a:r>
            <a:r>
              <a:rPr lang="en-US" altLang="ko-KR" dirty="0" err="1"/>
              <a:t>beweent</a:t>
            </a:r>
            <a:r>
              <a:rPr lang="en-US" altLang="ko-KR" dirty="0"/>
              <a:t> domain X and domain Y, in our case, domain X is </a:t>
            </a:r>
            <a:r>
              <a:rPr lang="en-US" altLang="ko-KR" dirty="0" err="1"/>
              <a:t>sth</a:t>
            </a:r>
            <a:r>
              <a:rPr lang="en-US" altLang="ko-KR" dirty="0"/>
              <a:t> human-style domain and domain Y is </a:t>
            </a:r>
            <a:r>
              <a:rPr lang="en-US" altLang="ko-KR" dirty="0" err="1"/>
              <a:t>sth</a:t>
            </a:r>
            <a:r>
              <a:rPr lang="en-US" altLang="ko-KR" dirty="0"/>
              <a:t> </a:t>
            </a:r>
            <a:r>
              <a:rPr lang="en-US" altLang="ko-KR" dirty="0" err="1"/>
              <a:t>simpson</a:t>
            </a:r>
            <a:r>
              <a:rPr lang="en-US" altLang="ko-KR" dirty="0"/>
              <a:t>-style domain.</a:t>
            </a:r>
          </a:p>
          <a:p>
            <a:endParaRPr lang="en-US" altLang="ko-KR" dirty="0"/>
          </a:p>
          <a:p>
            <a:r>
              <a:rPr lang="en-US" altLang="ko-KR" dirty="0"/>
              <a:t>as </a:t>
            </a:r>
            <a:r>
              <a:rPr lang="en-US" altLang="ko-KR" dirty="0" err="1"/>
              <a:t>cyclegan</a:t>
            </a:r>
            <a:r>
              <a:rPr lang="en-US" altLang="ko-KR" dirty="0"/>
              <a:t> is a also generative adversarial networks, its loss function contains adversarial loss. but there are too many x to y mapping function, that is </a:t>
            </a:r>
            <a:r>
              <a:rPr lang="en-US" altLang="ko-KR" dirty="0" err="1"/>
              <a:t>generatorXtoY</a:t>
            </a:r>
            <a:r>
              <a:rPr lang="en-US" altLang="ko-KR" dirty="0"/>
              <a:t>, so it cannot assure that the result of </a:t>
            </a:r>
            <a:r>
              <a:rPr lang="en-US" altLang="ko-KR" dirty="0" err="1"/>
              <a:t>img</a:t>
            </a:r>
            <a:r>
              <a:rPr lang="en-US" altLang="ko-KR" dirty="0"/>
              <a:t> translation with </a:t>
            </a:r>
            <a:r>
              <a:rPr lang="en-US" altLang="ko-KR" dirty="0" err="1"/>
              <a:t>domainB</a:t>
            </a:r>
            <a:r>
              <a:rPr lang="en-US" altLang="ko-KR" dirty="0"/>
              <a:t> and going back to original domain is same with original one.</a:t>
            </a:r>
          </a:p>
          <a:p>
            <a:r>
              <a:rPr lang="en-US" altLang="ko-KR" dirty="0"/>
              <a:t>But input x should be same as the result of </a:t>
            </a:r>
            <a:r>
              <a:rPr lang="en-US" altLang="ko-KR" dirty="0" err="1"/>
              <a:t>GeneratorYtoX</a:t>
            </a:r>
            <a:r>
              <a:rPr lang="en-US" altLang="ko-KR" dirty="0"/>
              <a:t> of the previous result of </a:t>
            </a:r>
            <a:r>
              <a:rPr lang="en-US" altLang="ko-KR" dirty="0" err="1"/>
              <a:t>GeneratorXtoY</a:t>
            </a:r>
            <a:r>
              <a:rPr lang="en-US" altLang="ko-KR" dirty="0"/>
              <a:t> of </a:t>
            </a:r>
            <a:r>
              <a:rPr lang="en-US" altLang="ko-KR" dirty="0" err="1"/>
              <a:t>inputx</a:t>
            </a:r>
            <a:r>
              <a:rPr lang="en-US" altLang="ko-KR" dirty="0"/>
              <a:t>, like a cycle.</a:t>
            </a:r>
          </a:p>
          <a:p>
            <a:endParaRPr lang="en-US" altLang="ko-KR" dirty="0"/>
          </a:p>
          <a:p>
            <a:r>
              <a:rPr lang="en-US" altLang="ko-KR" dirty="0"/>
              <a:t>so </a:t>
            </a:r>
            <a:r>
              <a:rPr lang="en-US" altLang="ko-KR" dirty="0" err="1"/>
              <a:t>cycleGAN</a:t>
            </a:r>
            <a:r>
              <a:rPr lang="en-US" altLang="ko-KR" dirty="0"/>
              <a:t> adds cycle-</a:t>
            </a:r>
            <a:r>
              <a:rPr lang="en-US" altLang="ko-KR" dirty="0" err="1"/>
              <a:t>consistenct</a:t>
            </a:r>
            <a:r>
              <a:rPr lang="en-US" altLang="ko-KR" dirty="0"/>
              <a:t> loss to its loss function.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54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dataset</a:t>
            </a:r>
          </a:p>
          <a:p>
            <a:r>
              <a:rPr lang="en-US" altLang="ko-KR" dirty="0"/>
              <a:t>as </a:t>
            </a:r>
            <a:r>
              <a:rPr lang="en-US" altLang="ko-KR" dirty="0" err="1"/>
              <a:t>i</a:t>
            </a:r>
            <a:r>
              <a:rPr lang="en-US" altLang="ko-KR" dirty="0"/>
              <a:t> have already talked about dataset, human face is train data for domain X and </a:t>
            </a:r>
            <a:r>
              <a:rPr lang="en-US" altLang="ko-KR" dirty="0" err="1"/>
              <a:t>simpson</a:t>
            </a:r>
            <a:r>
              <a:rPr lang="en-US" altLang="ko-KR" dirty="0"/>
              <a:t> face is train data for domain 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842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r>
              <a:rPr lang="en-US" altLang="ko-KR" dirty="0"/>
              <a:t>previously, we used </a:t>
            </a:r>
            <a:r>
              <a:rPr lang="en-US" altLang="ko-KR" dirty="0" err="1"/>
              <a:t>face_recognition</a:t>
            </a:r>
            <a:r>
              <a:rPr lang="en-US" altLang="ko-KR" dirty="0"/>
              <a:t> which is opensource </a:t>
            </a:r>
            <a:r>
              <a:rPr lang="en-US" altLang="ko-KR" dirty="0" err="1"/>
              <a:t>api</a:t>
            </a:r>
            <a:r>
              <a:rPr lang="en-US" altLang="ko-KR" dirty="0"/>
              <a:t> for human face recognition for </a:t>
            </a:r>
            <a:r>
              <a:rPr lang="en-US" altLang="ko-KR" dirty="0" err="1"/>
              <a:t>seaching</a:t>
            </a:r>
            <a:r>
              <a:rPr lang="en-US" altLang="ko-KR" dirty="0"/>
              <a:t> the face which user registered for default </a:t>
            </a:r>
            <a:r>
              <a:rPr lang="en-US" altLang="ko-KR" dirty="0" err="1"/>
              <a:t>img</a:t>
            </a:r>
            <a:r>
              <a:rPr lang="en-US" altLang="ko-KR" dirty="0"/>
              <a:t> before.</a:t>
            </a:r>
          </a:p>
          <a:p>
            <a:endParaRPr lang="en-US" altLang="ko-KR" dirty="0"/>
          </a:p>
          <a:p>
            <a:r>
              <a:rPr lang="en-US" altLang="ko-KR" dirty="0"/>
              <a:t>but it take pretty long time to search the face, maybe 30second </a:t>
            </a:r>
            <a:r>
              <a:rPr lang="en-US" altLang="ko-KR" dirty="0" err="1"/>
              <a:t>i</a:t>
            </a:r>
            <a:r>
              <a:rPr lang="en-US" altLang="ko-KR" dirty="0"/>
              <a:t> think, so we are on our way to applying </a:t>
            </a:r>
            <a:r>
              <a:rPr lang="en-US" altLang="ko-KR" dirty="0" err="1"/>
              <a:t>facenet</a:t>
            </a:r>
            <a:r>
              <a:rPr lang="en-US" altLang="ko-KR" dirty="0"/>
              <a:t> with a </a:t>
            </a:r>
            <a:r>
              <a:rPr lang="en-US" altLang="ko-KR" dirty="0" err="1"/>
              <a:t>knn</a:t>
            </a:r>
            <a:r>
              <a:rPr lang="en-US" altLang="ko-KR" dirty="0"/>
              <a:t> algorithm for real-time operation.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7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r>
              <a:rPr lang="en-US" altLang="ko-KR" dirty="0"/>
              <a:t>previously, we used </a:t>
            </a:r>
            <a:r>
              <a:rPr lang="en-US" altLang="ko-KR" dirty="0" err="1"/>
              <a:t>face_recognition</a:t>
            </a:r>
            <a:r>
              <a:rPr lang="en-US" altLang="ko-KR" dirty="0"/>
              <a:t> which is opensource </a:t>
            </a:r>
            <a:r>
              <a:rPr lang="en-US" altLang="ko-KR" dirty="0" err="1"/>
              <a:t>api</a:t>
            </a:r>
            <a:r>
              <a:rPr lang="en-US" altLang="ko-KR" dirty="0"/>
              <a:t> for human face recognition for </a:t>
            </a:r>
            <a:r>
              <a:rPr lang="en-US" altLang="ko-KR" dirty="0" err="1"/>
              <a:t>seaching</a:t>
            </a:r>
            <a:r>
              <a:rPr lang="en-US" altLang="ko-KR" dirty="0"/>
              <a:t> the face which user registered for default </a:t>
            </a:r>
            <a:r>
              <a:rPr lang="en-US" altLang="ko-KR" dirty="0" err="1"/>
              <a:t>img</a:t>
            </a:r>
            <a:r>
              <a:rPr lang="en-US" altLang="ko-KR" dirty="0"/>
              <a:t> before.</a:t>
            </a:r>
          </a:p>
          <a:p>
            <a:endParaRPr lang="en-US" altLang="ko-KR" dirty="0"/>
          </a:p>
          <a:p>
            <a:r>
              <a:rPr lang="en-US" altLang="ko-KR" dirty="0"/>
              <a:t>but it take pretty long time to search the face, maybe 30second </a:t>
            </a:r>
            <a:r>
              <a:rPr lang="en-US" altLang="ko-KR" dirty="0" err="1"/>
              <a:t>i</a:t>
            </a:r>
            <a:r>
              <a:rPr lang="en-US" altLang="ko-KR" dirty="0"/>
              <a:t> think, so we are on our way to applying </a:t>
            </a:r>
            <a:r>
              <a:rPr lang="en-US" altLang="ko-KR" dirty="0" err="1"/>
              <a:t>facenet</a:t>
            </a:r>
            <a:r>
              <a:rPr lang="en-US" altLang="ko-KR" dirty="0"/>
              <a:t> with a </a:t>
            </a:r>
            <a:r>
              <a:rPr lang="en-US" altLang="ko-KR" dirty="0" err="1"/>
              <a:t>knn</a:t>
            </a:r>
            <a:r>
              <a:rPr lang="en-US" altLang="ko-KR" dirty="0"/>
              <a:t> algorithm for real-time operation.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33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r>
              <a:rPr lang="en-US" altLang="ko-KR" dirty="0"/>
              <a:t>previously, we used </a:t>
            </a:r>
            <a:r>
              <a:rPr lang="en-US" altLang="ko-KR" dirty="0" err="1"/>
              <a:t>face_recognition</a:t>
            </a:r>
            <a:r>
              <a:rPr lang="en-US" altLang="ko-KR" dirty="0"/>
              <a:t> which is opensource </a:t>
            </a:r>
            <a:r>
              <a:rPr lang="en-US" altLang="ko-KR" dirty="0" err="1"/>
              <a:t>api</a:t>
            </a:r>
            <a:r>
              <a:rPr lang="en-US" altLang="ko-KR" dirty="0"/>
              <a:t> for human face recognition for </a:t>
            </a:r>
            <a:r>
              <a:rPr lang="en-US" altLang="ko-KR" dirty="0" err="1"/>
              <a:t>seaching</a:t>
            </a:r>
            <a:r>
              <a:rPr lang="en-US" altLang="ko-KR" dirty="0"/>
              <a:t> the face which user registered for default </a:t>
            </a:r>
            <a:r>
              <a:rPr lang="en-US" altLang="ko-KR" dirty="0" err="1"/>
              <a:t>img</a:t>
            </a:r>
            <a:r>
              <a:rPr lang="en-US" altLang="ko-KR" dirty="0"/>
              <a:t> before.</a:t>
            </a:r>
          </a:p>
          <a:p>
            <a:endParaRPr lang="en-US" altLang="ko-KR" dirty="0"/>
          </a:p>
          <a:p>
            <a:r>
              <a:rPr lang="en-US" altLang="ko-KR" dirty="0"/>
              <a:t>but it take pretty long time to search the face, maybe 30second </a:t>
            </a:r>
            <a:r>
              <a:rPr lang="en-US" altLang="ko-KR" dirty="0" err="1"/>
              <a:t>i</a:t>
            </a:r>
            <a:r>
              <a:rPr lang="en-US" altLang="ko-KR" dirty="0"/>
              <a:t> think, so we are on our way to applying </a:t>
            </a:r>
            <a:r>
              <a:rPr lang="en-US" altLang="ko-KR" dirty="0" err="1"/>
              <a:t>facenet</a:t>
            </a:r>
            <a:r>
              <a:rPr lang="en-US" altLang="ko-KR" dirty="0"/>
              <a:t> with a </a:t>
            </a:r>
            <a:r>
              <a:rPr lang="en-US" altLang="ko-KR" dirty="0" err="1"/>
              <a:t>knn</a:t>
            </a:r>
            <a:r>
              <a:rPr lang="en-US" altLang="ko-KR" dirty="0"/>
              <a:t> algorithm for real-time operation.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21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r>
              <a:rPr lang="en-US" altLang="ko-KR" dirty="0"/>
              <a:t>previously, we used </a:t>
            </a:r>
            <a:r>
              <a:rPr lang="en-US" altLang="ko-KR" dirty="0" err="1"/>
              <a:t>face_recognition</a:t>
            </a:r>
            <a:r>
              <a:rPr lang="en-US" altLang="ko-KR" dirty="0"/>
              <a:t> which is opensource </a:t>
            </a:r>
            <a:r>
              <a:rPr lang="en-US" altLang="ko-KR" dirty="0" err="1"/>
              <a:t>api</a:t>
            </a:r>
            <a:r>
              <a:rPr lang="en-US" altLang="ko-KR" dirty="0"/>
              <a:t> for human face recognition for </a:t>
            </a:r>
            <a:r>
              <a:rPr lang="en-US" altLang="ko-KR" dirty="0" err="1"/>
              <a:t>seaching</a:t>
            </a:r>
            <a:r>
              <a:rPr lang="en-US" altLang="ko-KR" dirty="0"/>
              <a:t> the face which user registered for default </a:t>
            </a:r>
            <a:r>
              <a:rPr lang="en-US" altLang="ko-KR" dirty="0" err="1"/>
              <a:t>img</a:t>
            </a:r>
            <a:r>
              <a:rPr lang="en-US" altLang="ko-KR" dirty="0"/>
              <a:t> before.</a:t>
            </a:r>
          </a:p>
          <a:p>
            <a:endParaRPr lang="en-US" altLang="ko-KR" dirty="0"/>
          </a:p>
          <a:p>
            <a:r>
              <a:rPr lang="en-US" altLang="ko-KR" dirty="0"/>
              <a:t>but it take pretty long time to search the face, maybe 30second </a:t>
            </a:r>
            <a:r>
              <a:rPr lang="en-US" altLang="ko-KR" dirty="0" err="1"/>
              <a:t>i</a:t>
            </a:r>
            <a:r>
              <a:rPr lang="en-US" altLang="ko-KR" dirty="0"/>
              <a:t> think, so we are on our way to applying </a:t>
            </a:r>
            <a:r>
              <a:rPr lang="en-US" altLang="ko-KR" dirty="0" err="1"/>
              <a:t>facenet</a:t>
            </a:r>
            <a:r>
              <a:rPr lang="en-US" altLang="ko-KR" dirty="0"/>
              <a:t> with a </a:t>
            </a:r>
            <a:r>
              <a:rPr lang="en-US" altLang="ko-KR" dirty="0" err="1"/>
              <a:t>knn</a:t>
            </a:r>
            <a:r>
              <a:rPr lang="en-US" altLang="ko-KR" dirty="0"/>
              <a:t> algorithm for real-time operation.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50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r>
              <a:rPr lang="en-US" altLang="ko-KR" dirty="0"/>
              <a:t>previously, we used </a:t>
            </a:r>
            <a:r>
              <a:rPr lang="en-US" altLang="ko-KR" dirty="0" err="1"/>
              <a:t>face_recognition</a:t>
            </a:r>
            <a:r>
              <a:rPr lang="en-US" altLang="ko-KR" dirty="0"/>
              <a:t> which is opensource </a:t>
            </a:r>
            <a:r>
              <a:rPr lang="en-US" altLang="ko-KR" dirty="0" err="1"/>
              <a:t>api</a:t>
            </a:r>
            <a:r>
              <a:rPr lang="en-US" altLang="ko-KR" dirty="0"/>
              <a:t> for human face recognition for </a:t>
            </a:r>
            <a:r>
              <a:rPr lang="en-US" altLang="ko-KR" dirty="0" err="1"/>
              <a:t>seaching</a:t>
            </a:r>
            <a:r>
              <a:rPr lang="en-US" altLang="ko-KR" dirty="0"/>
              <a:t> the face which user registered for default </a:t>
            </a:r>
            <a:r>
              <a:rPr lang="en-US" altLang="ko-KR" dirty="0" err="1"/>
              <a:t>img</a:t>
            </a:r>
            <a:r>
              <a:rPr lang="en-US" altLang="ko-KR" dirty="0"/>
              <a:t> before.</a:t>
            </a:r>
          </a:p>
          <a:p>
            <a:endParaRPr lang="en-US" altLang="ko-KR" dirty="0"/>
          </a:p>
          <a:p>
            <a:r>
              <a:rPr lang="en-US" altLang="ko-KR" dirty="0"/>
              <a:t>but it take pretty long time to search the face, maybe 30second </a:t>
            </a:r>
            <a:r>
              <a:rPr lang="en-US" altLang="ko-KR" dirty="0" err="1"/>
              <a:t>i</a:t>
            </a:r>
            <a:r>
              <a:rPr lang="en-US" altLang="ko-KR" dirty="0"/>
              <a:t> think, so we are on our way to applying </a:t>
            </a:r>
            <a:r>
              <a:rPr lang="en-US" altLang="ko-KR" dirty="0" err="1"/>
              <a:t>facenet</a:t>
            </a:r>
            <a:r>
              <a:rPr lang="en-US" altLang="ko-KR" dirty="0"/>
              <a:t> with a </a:t>
            </a:r>
            <a:r>
              <a:rPr lang="en-US" altLang="ko-KR" dirty="0" err="1"/>
              <a:t>knn</a:t>
            </a:r>
            <a:r>
              <a:rPr lang="en-US" altLang="ko-KR" dirty="0"/>
              <a:t> algorithm for real-time operation.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44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en-US" altLang="ko-KR" dirty="0" err="1"/>
              <a:t>facenet</a:t>
            </a:r>
            <a:endParaRPr lang="en-US" altLang="ko-KR" dirty="0"/>
          </a:p>
          <a:p>
            <a:r>
              <a:rPr lang="en-US" altLang="ko-KR" dirty="0"/>
              <a:t>previously, we used </a:t>
            </a:r>
            <a:r>
              <a:rPr lang="en-US" altLang="ko-KR" dirty="0" err="1"/>
              <a:t>face_recognition</a:t>
            </a:r>
            <a:r>
              <a:rPr lang="en-US" altLang="ko-KR" dirty="0"/>
              <a:t> which is opensource </a:t>
            </a:r>
            <a:r>
              <a:rPr lang="en-US" altLang="ko-KR" dirty="0" err="1"/>
              <a:t>api</a:t>
            </a:r>
            <a:r>
              <a:rPr lang="en-US" altLang="ko-KR" dirty="0"/>
              <a:t> for human face recognition for </a:t>
            </a:r>
            <a:r>
              <a:rPr lang="en-US" altLang="ko-KR" dirty="0" err="1"/>
              <a:t>seaching</a:t>
            </a:r>
            <a:r>
              <a:rPr lang="en-US" altLang="ko-KR" dirty="0"/>
              <a:t> the face which user registered for default </a:t>
            </a:r>
            <a:r>
              <a:rPr lang="en-US" altLang="ko-KR" dirty="0" err="1"/>
              <a:t>img</a:t>
            </a:r>
            <a:r>
              <a:rPr lang="en-US" altLang="ko-KR" dirty="0"/>
              <a:t> before.</a:t>
            </a:r>
          </a:p>
          <a:p>
            <a:endParaRPr lang="en-US" altLang="ko-KR" dirty="0"/>
          </a:p>
          <a:p>
            <a:r>
              <a:rPr lang="en-US" altLang="ko-KR" dirty="0"/>
              <a:t>but it take pretty long time to search the face, maybe 30second </a:t>
            </a:r>
            <a:r>
              <a:rPr lang="en-US" altLang="ko-KR" dirty="0" err="1"/>
              <a:t>i</a:t>
            </a:r>
            <a:r>
              <a:rPr lang="en-US" altLang="ko-KR" dirty="0"/>
              <a:t> think, so we are on our way to applying </a:t>
            </a:r>
            <a:r>
              <a:rPr lang="en-US" altLang="ko-KR" dirty="0" err="1"/>
              <a:t>facenet</a:t>
            </a:r>
            <a:r>
              <a:rPr lang="en-US" altLang="ko-KR" dirty="0"/>
              <a:t> with a </a:t>
            </a:r>
            <a:r>
              <a:rPr lang="en-US" altLang="ko-KR" dirty="0" err="1"/>
              <a:t>knn</a:t>
            </a:r>
            <a:r>
              <a:rPr lang="en-US" altLang="ko-KR" dirty="0"/>
              <a:t> algorithm for real-time operation.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CD3FB-3F44-4A62-AECB-9CCE4A467F3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65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47EA-AE78-4801-B44D-BABF47E06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833D13-E5B1-4044-BFE5-CC80A7EF9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BF38B3-B4A8-4642-873B-09577E056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5D057-C493-41F5-AAF0-1BF665E14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17706-5F0B-44CC-AE81-61C93A29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853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7F62D-C48A-479C-9BA2-1589BD8D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641A72-6918-44B0-B86D-5BE991165C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30EE44-3D27-4779-ADBA-D6FD446A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0AC74D-1178-4497-8A51-2BC121D3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EB4EA5-7C29-4068-A37B-82FF219AB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803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DFEC8EA-0DE2-4886-BAF4-57081FE44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142158-D82F-4ED4-B952-9856EDE81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4ED74C-2D0E-46F8-AE43-BF4C1BB10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F3A618-058D-415C-A5FA-F064AD9FB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3EBDA-471D-47ED-A43D-0940EEB72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0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4F4C2-A8B8-46D7-9037-0D6306A8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4597FE-0320-4005-B797-A8143312C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EF5B2F-9C26-4177-8E07-1802F3F8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6168D9-BB6A-42FF-A9A8-1476EF3BB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81F39-C23D-403F-89D7-928C36DEB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39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C3BAE-2BE0-487B-8B6E-92D2CB7E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DBA8EE-0103-4EAF-9A8E-3C0CA9422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4BEFF-A06A-4BCE-94E2-8D76BB30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695FD-E2B4-4A36-AE76-889641082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28B02B-66B0-46D0-888A-24D2014D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9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E1562-0432-486C-8171-AD1924F9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3DC566-58FF-44E0-937C-78625AE2E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BD059C-CBE6-4130-A8DD-D010E3BEE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FB6554-F403-4BFF-A281-88A4D25F0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631726-F76A-4AAF-8D4A-0D46E0B5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72910F-F76D-4EEE-9773-E5297AE00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8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5D7DB-1151-4A05-B5F6-8C33AA83D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36F516-6CA1-467A-8AEE-333934B77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F3EB2C-9D85-45D3-A49E-22F0000E4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29272A-5586-457E-9F83-755ABD319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C59A4D-AAF9-48B3-AC10-7C6FAB49DF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556DF1-053D-4D33-BCDB-F7F6DA42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9811842-4F4B-4D55-8B62-475B1550E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CC9CF2-B213-4141-966F-D28E69AD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523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9A1D4-4060-432A-8199-265E26D9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B6E0BB-9A7A-4109-B064-4DEB58BCD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D9B87B-9200-4C15-A7B1-7786567A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D0E71D-253E-4F67-9025-B812DE717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9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83BE5F-EC05-42A4-96F9-5EACDFDC3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17AABE-583C-470C-9E9F-DFEA090E2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5A0444-C7AF-42FA-9BEA-05A8564E5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79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8C7E8-A91A-4199-B772-FC450AD8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02EF0-7792-4DFD-9D0B-DF0F38BEF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43A95-C46A-4D9A-8266-2E2FC1217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D6D9B2-054A-4741-ADB3-3435BE65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61EAA1-C116-4134-84FA-7085E9217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8E5EA2-FAFB-4F0B-B3D2-CF5728586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736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51CC2-2DE2-4845-810C-CCAC170D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A6E3DD-69BF-4A9A-B09B-365ECF138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F818D5-A316-4D96-A307-E049730BB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459454-D3FE-4530-BD78-16B5CBEA4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045E05-B27B-4DEE-BE24-6BC9FFCC4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BA4714-BAC6-44B3-8183-3A47056B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3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36C258D-769F-4E9B-92B9-D5AE89E28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C5088F-29CF-4A7A-BB28-85BFD099F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BCD94-FBC4-4D43-889D-B9615F336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D7CF8-93F1-4A3E-B26C-1B194FDBB453}" type="datetimeFigureOut">
              <a:rPr lang="ko-KR" altLang="en-US" smtClean="0"/>
              <a:t>2019-08-21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C636A-E540-44EF-BF69-73B14FDF3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A85023-B380-417B-8FD3-390338805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9010-DF31-49FC-B68A-A3C5BC310B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87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Vlabs/ffhq-dataset" TargetMode="External"/><Relationship Id="rId5" Type="http://schemas.openxmlformats.org/officeDocument/2006/relationships/hyperlink" Target="https://www.kaggle.com/kostastokis/simpsons-faces" TargetMode="Externa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hujoy/CycleGAN-tensorflow" TargetMode="External"/><Relationship Id="rId7" Type="http://schemas.openxmlformats.org/officeDocument/2006/relationships/hyperlink" Target="https://www.youtube.com/watch?v=9N_uOIPghuo" TargetMode="External"/><Relationship Id="rId2" Type="http://schemas.openxmlformats.org/officeDocument/2006/relationships/hyperlink" Target="https://github.com/davidsandberg/facen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vfoundation.org/openaccess/content_cvpr_2015/papers/Schroff_FaceNet_A_Unified_2015_CVPR_paper.pdf" TargetMode="External"/><Relationship Id="rId5" Type="http://schemas.openxmlformats.org/officeDocument/2006/relationships/hyperlink" Target="https://github.com/NVlabs/ffhq-dataset" TargetMode="External"/><Relationship Id="rId4" Type="http://schemas.openxmlformats.org/officeDocument/2006/relationships/hyperlink" Target="https://www.kaggle.com/kostastokis/simpsons-fac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lyyou-team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3724275"/>
            <a:ext cx="12192000" cy="3133725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D5949C8-181D-4289-B9DD-B4C2ECD9E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19" b="98611" l="3000" r="99000">
                        <a14:foregroundMark x1="9800" y1="62500" x2="11000" y2="70370"/>
                        <a14:foregroundMark x1="13000" y1="81944" x2="14200" y2="93056"/>
                        <a14:foregroundMark x1="10400" y1="70833" x2="5200" y2="56481"/>
                        <a14:foregroundMark x1="6200" y1="56944" x2="3000" y2="52315"/>
                        <a14:foregroundMark x1="5000" y1="54630" x2="4000" y2="50463"/>
                        <a14:foregroundMark x1="8800" y1="53704" x2="9800" y2="46296"/>
                        <a14:foregroundMark x1="13000" y1="49537" x2="9800" y2="46296"/>
                        <a14:foregroundMark x1="28400" y1="28704" x2="25200" y2="14352"/>
                        <a14:foregroundMark x1="25200" y1="14352" x2="25200" y2="14352"/>
                        <a14:foregroundMark x1="27800" y1="36111" x2="31200" y2="64352"/>
                        <a14:foregroundMark x1="44400" y1="93056" x2="44400" y2="93056"/>
                        <a14:foregroundMark x1="46600" y1="53704" x2="46600" y2="53704"/>
                        <a14:foregroundMark x1="49200" y1="39352" x2="48000" y2="64815"/>
                        <a14:foregroundMark x1="49200" y1="81944" x2="53000" y2="94444"/>
                        <a14:foregroundMark x1="53000" y1="94444" x2="55200" y2="96759"/>
                        <a14:foregroundMark x1="70600" y1="61574" x2="69400" y2="81944"/>
                        <a14:foregroundMark x1="67345" y1="98148" x2="67217" y2="98475"/>
                        <a14:foregroundMark x1="68800" y1="94444" x2="67345" y2="98148"/>
                        <a14:foregroundMark x1="69800" y1="88889" x2="64563" y2="93651"/>
                        <a14:foregroundMark x1="36200" y1="84943" x2="36200" y2="89353"/>
                        <a14:foregroundMark x1="36000" y1="78704" x2="36000" y2="78704"/>
                        <a14:foregroundMark x1="34200" y1="80556" x2="34200" y2="80556"/>
                        <a14:foregroundMark x1="91600" y1="67130" x2="91800" y2="73611"/>
                        <a14:foregroundMark x1="92000" y1="86574" x2="91600" y2="93519"/>
                        <a14:foregroundMark x1="95000" y1="63426" x2="95000" y2="63426"/>
                        <a14:foregroundMark x1="92200" y1="69907" x2="90400" y2="77778"/>
                        <a14:foregroundMark x1="33400" y1="88426" x2="33449" y2="88842"/>
                        <a14:foregroundMark x1="63200" y1="96958" x2="62000" y2="98148"/>
                        <a14:foregroundMark x1="66200" y1="93981" x2="65259" y2="94915"/>
                        <a14:foregroundMark x1="99000" y1="62037" x2="99000" y2="62037"/>
                        <a14:foregroundMark x1="34400" y1="88426" x2="34400" y2="88426"/>
                        <a14:foregroundMark x1="35800" y1="90741" x2="34400" y2="88889"/>
                        <a14:foregroundMark x1="35400" y1="90741" x2="34800" y2="87037"/>
                        <a14:foregroundMark x1="34400" y1="87037" x2="34400" y2="87037"/>
                        <a14:foregroundMark x1="34600" y1="87963" x2="34600" y2="87963"/>
                        <a14:foregroundMark x1="34400" y1="87963" x2="34400" y2="87963"/>
                        <a14:foregroundMark x1="35800" y1="88889" x2="35400" y2="88889"/>
                        <a14:foregroundMark x1="64200" y1="93056" x2="63000" y2="97222"/>
                        <a14:foregroundMark x1="65000" y1="97685" x2="61600" y2="98148"/>
                        <a14:foregroundMark x1="65200" y1="98611" x2="62000" y2="98148"/>
                        <a14:backgroundMark x1="33400" y1="89815" x2="33600" y2="96296"/>
                        <a14:backgroundMark x1="33800" y1="93519" x2="33600" y2="91204"/>
                        <a14:backgroundMark x1="32883" y1="87037" x2="32800" y2="86574"/>
                        <a14:backgroundMark x1="33050" y1="87963" x2="32883" y2="87037"/>
                        <a14:backgroundMark x1="33133" y1="88426" x2="33050" y2="87963"/>
                        <a14:backgroundMark x1="33800" y1="92130" x2="33133" y2="88426"/>
                        <a14:backgroundMark x1="33600" y1="88426" x2="34471" y2="892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9739" y="383826"/>
            <a:ext cx="7732521" cy="33404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371191-4686-4EB7-88D2-FFD3612A7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27" b="99274" l="5263" r="89803">
                        <a14:foregroundMark x1="33224" y1="32203" x2="27632" y2="31961"/>
                        <a14:foregroundMark x1="50329" y1="32930" x2="48026" y2="38499"/>
                        <a14:foregroundMark x1="44079" y1="27119" x2="38816" y2="39952"/>
                        <a14:foregroundMark x1="48026" y1="30993" x2="47039" y2="41889"/>
                        <a14:foregroundMark x1="26974" y1="32930" x2="24342" y2="28087"/>
                        <a14:foregroundMark x1="28289" y1="29056" x2="22039" y2="34867"/>
                        <a14:foregroundMark x1="45395" y1="86925" x2="31908" y2="92252"/>
                        <a14:foregroundMark x1="59539" y1="92252" x2="33553" y2="88378"/>
                        <a14:foregroundMark x1="44737" y1="36804" x2="52961" y2="30266"/>
                        <a14:foregroundMark x1="45724" y1="62712" x2="31579" y2="60775"/>
                        <a14:foregroundMark x1="48684" y1="59564" x2="40461" y2="59564"/>
                        <a14:foregroundMark x1="51974" y1="56174" x2="42434" y2="58111"/>
                        <a14:foregroundMark x1="28618" y1="58354" x2="27632" y2="59564"/>
                        <a14:foregroundMark x1="25987" y1="59564" x2="25987" y2="59564"/>
                        <a14:foregroundMark x1="59211" y1="19128" x2="52303" y2="7506"/>
                        <a14:foregroundMark x1="55592" y1="7506" x2="55592" y2="7506"/>
                        <a14:foregroundMark x1="51316" y1="5569" x2="51316" y2="5569"/>
                        <a14:foregroundMark x1="49013" y1="6780" x2="46382" y2="6780"/>
                        <a14:foregroundMark x1="56250" y1="9201" x2="56250" y2="9201"/>
                        <a14:foregroundMark x1="65132" y1="11138" x2="65132" y2="11138"/>
                        <a14:foregroundMark x1="66776" y1="9443" x2="66776" y2="9443"/>
                        <a14:foregroundMark x1="60197" y1="9443" x2="60197" y2="9443"/>
                        <a14:foregroundMark x1="60197" y1="86199" x2="46382" y2="92736"/>
                        <a14:foregroundMark x1="45395" y1="74576" x2="28618" y2="87409"/>
                        <a14:foregroundMark x1="50329" y1="80630" x2="35526" y2="92010"/>
                        <a14:foregroundMark x1="23355" y1="90799" x2="11184" y2="90799"/>
                        <a14:foregroundMark x1="9868" y1="88862" x2="9868" y2="88862"/>
                        <a14:foregroundMark x1="24342" y1="87651" x2="19408" y2="87409"/>
                        <a14:foregroundMark x1="21711" y1="81598" x2="20395" y2="75303"/>
                        <a14:foregroundMark x1="35526" y1="83051" x2="50658" y2="79903"/>
                        <a14:foregroundMark x1="51974" y1="77240" x2="51974" y2="77240"/>
                        <a14:foregroundMark x1="59211" y1="73123" x2="51316" y2="82324"/>
                        <a14:foregroundMark x1="60197" y1="84504" x2="67763" y2="92010"/>
                        <a14:foregroundMark x1="72697" y1="86441" x2="74013" y2="94673"/>
                        <a14:foregroundMark x1="67763" y1="84262" x2="81250" y2="94915"/>
                        <a14:foregroundMark x1="69408" y1="97579" x2="35526" y2="98063"/>
                        <a14:foregroundMark x1="45395" y1="98063" x2="19408" y2="97579"/>
                        <a14:foregroundMark x1="23684" y1="96126" x2="12829" y2="96852"/>
                        <a14:foregroundMark x1="14474" y1="92010" x2="9868" y2="90073"/>
                        <a14:foregroundMark x1="15461" y1="85714" x2="8882" y2="92736"/>
                        <a14:foregroundMark x1="13816" y1="86199" x2="5592" y2="94673"/>
                        <a14:foregroundMark x1="16776" y1="84262" x2="14474" y2="83777"/>
                        <a14:foregroundMark x1="66118" y1="8717" x2="66118" y2="8717"/>
                        <a14:foregroundMark x1="34211" y1="78935" x2="25329" y2="70702"/>
                        <a14:foregroundMark x1="33224" y1="94673" x2="16118" y2="99274"/>
                        <a14:foregroundMark x1="57566" y1="90073" x2="61184" y2="92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8700" y="1250710"/>
            <a:ext cx="2381249" cy="2473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2CBBEE-8595-4488-82C0-F723F055F6F3}"/>
              </a:ext>
            </a:extLst>
          </p:cNvPr>
          <p:cNvSpPr txBox="1"/>
          <p:nvPr/>
        </p:nvSpPr>
        <p:spPr>
          <a:xfrm>
            <a:off x="126424" y="4165849"/>
            <a:ext cx="6325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5B6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Only You</a:t>
            </a:r>
            <a:endParaRPr lang="ko-KR" altLang="en-US" sz="6000" b="1" dirty="0">
              <a:solidFill>
                <a:srgbClr val="FF5B6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4374F9-7E67-44EB-B169-391BC18CAAD0}"/>
              </a:ext>
            </a:extLst>
          </p:cNvPr>
          <p:cNvSpPr/>
          <p:nvPr/>
        </p:nvSpPr>
        <p:spPr>
          <a:xfrm>
            <a:off x="126424" y="5181512"/>
            <a:ext cx="80523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Automatic Face Replacement </a:t>
            </a:r>
          </a:p>
          <a:p>
            <a:r>
              <a:rPr lang="en-US" altLang="ko-KR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Web Service for portrait rights protection </a:t>
            </a:r>
          </a:p>
          <a:p>
            <a:r>
              <a:rPr lang="en-US" altLang="ko-KR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using </a:t>
            </a:r>
            <a:r>
              <a:rPr lang="en-US" altLang="ko-KR" sz="3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FaceNet</a:t>
            </a:r>
            <a:r>
              <a:rPr lang="en-US" altLang="ko-KR" sz="3000" b="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and </a:t>
            </a:r>
            <a:r>
              <a:rPr lang="en-US" altLang="ko-KR" sz="3000" b="1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cycleGAN</a:t>
            </a:r>
            <a:endParaRPr lang="en-US" altLang="ko-KR" sz="3000" b="1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46EEF-C68D-413E-960D-39573C292829}"/>
              </a:ext>
            </a:extLst>
          </p:cNvPr>
          <p:cNvSpPr txBox="1"/>
          <p:nvPr/>
        </p:nvSpPr>
        <p:spPr>
          <a:xfrm>
            <a:off x="10038460" y="5920176"/>
            <a:ext cx="20582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/>
              <a:t>Team</a:t>
            </a:r>
            <a:r>
              <a:rPr lang="ko-KR" altLang="en-US" sz="3000" dirty="0"/>
              <a:t> </a:t>
            </a:r>
            <a:r>
              <a:rPr lang="en-US" altLang="ko-KR" sz="3000" dirty="0"/>
              <a:t>B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840628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>
            <a:extLst>
              <a:ext uri="{FF2B5EF4-FFF2-40B4-BE49-F238E27FC236}">
                <a16:creationId xmlns:a16="http://schemas.microsoft.com/office/drawing/2014/main" id="{117F12EA-6005-4811-A13F-62303CAAD090}"/>
              </a:ext>
            </a:extLst>
          </p:cNvPr>
          <p:cNvSpPr/>
          <p:nvPr/>
        </p:nvSpPr>
        <p:spPr>
          <a:xfrm rot="5400000">
            <a:off x="2017659" y="2992380"/>
            <a:ext cx="2160000" cy="1800000"/>
          </a:xfrm>
          <a:prstGeom prst="hexagon">
            <a:avLst/>
          </a:prstGeom>
          <a:solidFill>
            <a:schemeClr val="bg1"/>
          </a:solidFill>
          <a:ln>
            <a:solidFill>
              <a:srgbClr val="E3DBB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육각형 4">
            <a:extLst>
              <a:ext uri="{FF2B5EF4-FFF2-40B4-BE49-F238E27FC236}">
                <a16:creationId xmlns:a16="http://schemas.microsoft.com/office/drawing/2014/main" id="{0AAD26AC-4431-4456-B496-856D13E194D3}"/>
              </a:ext>
            </a:extLst>
          </p:cNvPr>
          <p:cNvSpPr/>
          <p:nvPr/>
        </p:nvSpPr>
        <p:spPr>
          <a:xfrm rot="5400000">
            <a:off x="2107659" y="3082380"/>
            <a:ext cx="1980000" cy="1620000"/>
          </a:xfrm>
          <a:prstGeom prst="hexagon">
            <a:avLst/>
          </a:prstGeom>
          <a:solidFill>
            <a:srgbClr val="F4B94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AE4AD-FA91-4869-A014-78710D088A62}"/>
              </a:ext>
            </a:extLst>
          </p:cNvPr>
          <p:cNvSpPr txBox="1"/>
          <p:nvPr/>
        </p:nvSpPr>
        <p:spPr>
          <a:xfrm>
            <a:off x="2319082" y="3615380"/>
            <a:ext cx="14758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WEB</a:t>
            </a:r>
            <a:endParaRPr lang="ko-KR" altLang="en-US" sz="3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육각형 5">
            <a:extLst>
              <a:ext uri="{FF2B5EF4-FFF2-40B4-BE49-F238E27FC236}">
                <a16:creationId xmlns:a16="http://schemas.microsoft.com/office/drawing/2014/main" id="{9CCB1A69-8B12-4A24-AD64-7D25504B9A4C}"/>
              </a:ext>
            </a:extLst>
          </p:cNvPr>
          <p:cNvSpPr/>
          <p:nvPr/>
        </p:nvSpPr>
        <p:spPr>
          <a:xfrm rot="5400000">
            <a:off x="825206" y="1542720"/>
            <a:ext cx="1620000" cy="1440000"/>
          </a:xfrm>
          <a:prstGeom prst="hexagon">
            <a:avLst/>
          </a:prstGeom>
          <a:solidFill>
            <a:srgbClr val="F4B947"/>
          </a:solidFill>
          <a:ln>
            <a:solidFill>
              <a:srgbClr val="E3DBB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육각형 6">
            <a:extLst>
              <a:ext uri="{FF2B5EF4-FFF2-40B4-BE49-F238E27FC236}">
                <a16:creationId xmlns:a16="http://schemas.microsoft.com/office/drawing/2014/main" id="{DBB9F918-9F9D-430E-9CCF-EBA5905D5A44}"/>
              </a:ext>
            </a:extLst>
          </p:cNvPr>
          <p:cNvSpPr/>
          <p:nvPr/>
        </p:nvSpPr>
        <p:spPr>
          <a:xfrm rot="5400000">
            <a:off x="915206" y="1632720"/>
            <a:ext cx="1440000" cy="1260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90D50DA4-E041-4ABA-BD67-B92FF801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363" y="2088817"/>
            <a:ext cx="1098296" cy="38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육각형 9">
            <a:extLst>
              <a:ext uri="{FF2B5EF4-FFF2-40B4-BE49-F238E27FC236}">
                <a16:creationId xmlns:a16="http://schemas.microsoft.com/office/drawing/2014/main" id="{7C850A36-2428-4626-AC13-0CDC7FB9A731}"/>
              </a:ext>
            </a:extLst>
          </p:cNvPr>
          <p:cNvSpPr/>
          <p:nvPr/>
        </p:nvSpPr>
        <p:spPr>
          <a:xfrm rot="5400000">
            <a:off x="3655596" y="1542720"/>
            <a:ext cx="1620000" cy="1440000"/>
          </a:xfrm>
          <a:prstGeom prst="hexagon">
            <a:avLst/>
          </a:prstGeom>
          <a:solidFill>
            <a:srgbClr val="F4B947"/>
          </a:solidFill>
          <a:ln>
            <a:solidFill>
              <a:srgbClr val="E3DBB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육각형 10">
            <a:extLst>
              <a:ext uri="{FF2B5EF4-FFF2-40B4-BE49-F238E27FC236}">
                <a16:creationId xmlns:a16="http://schemas.microsoft.com/office/drawing/2014/main" id="{9873BEC2-BBDB-4438-896B-4CE4CD11A7A8}"/>
              </a:ext>
            </a:extLst>
          </p:cNvPr>
          <p:cNvSpPr/>
          <p:nvPr/>
        </p:nvSpPr>
        <p:spPr>
          <a:xfrm rot="5400000">
            <a:off x="3745596" y="1632720"/>
            <a:ext cx="1440000" cy="1260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bootstrapì ëí ì´ë¯¸ì§ ê²ìê²°ê³¼">
            <a:extLst>
              <a:ext uri="{FF2B5EF4-FFF2-40B4-BE49-F238E27FC236}">
                <a16:creationId xmlns:a16="http://schemas.microsoft.com/office/drawing/2014/main" id="{2154C474-9579-4092-AAFC-0521EEF0A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6" t="3166" r="20091" b="-1"/>
          <a:stretch/>
        </p:blipFill>
        <p:spPr bwMode="auto">
          <a:xfrm>
            <a:off x="3933718" y="1841506"/>
            <a:ext cx="1063755" cy="87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육각형 12">
            <a:extLst>
              <a:ext uri="{FF2B5EF4-FFF2-40B4-BE49-F238E27FC236}">
                <a16:creationId xmlns:a16="http://schemas.microsoft.com/office/drawing/2014/main" id="{6B355825-A7F0-426D-9CC8-7849E0FD1074}"/>
              </a:ext>
            </a:extLst>
          </p:cNvPr>
          <p:cNvSpPr/>
          <p:nvPr/>
        </p:nvSpPr>
        <p:spPr>
          <a:xfrm rot="5400000">
            <a:off x="825206" y="4778509"/>
            <a:ext cx="1620000" cy="1440000"/>
          </a:xfrm>
          <a:prstGeom prst="hexagon">
            <a:avLst/>
          </a:prstGeom>
          <a:solidFill>
            <a:srgbClr val="F4B947"/>
          </a:solidFill>
          <a:ln>
            <a:solidFill>
              <a:srgbClr val="E3DBB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8A554D83-39B3-43D4-92C2-BE21B855B03C}"/>
              </a:ext>
            </a:extLst>
          </p:cNvPr>
          <p:cNvSpPr/>
          <p:nvPr/>
        </p:nvSpPr>
        <p:spPr>
          <a:xfrm rot="5400000">
            <a:off x="915206" y="4868509"/>
            <a:ext cx="1440000" cy="1260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육각형 15">
            <a:extLst>
              <a:ext uri="{FF2B5EF4-FFF2-40B4-BE49-F238E27FC236}">
                <a16:creationId xmlns:a16="http://schemas.microsoft.com/office/drawing/2014/main" id="{00C68DF8-62A6-4BF6-AEF3-70E2B6567E63}"/>
              </a:ext>
            </a:extLst>
          </p:cNvPr>
          <p:cNvSpPr/>
          <p:nvPr/>
        </p:nvSpPr>
        <p:spPr>
          <a:xfrm rot="5400000">
            <a:off x="3655596" y="4778509"/>
            <a:ext cx="1620000" cy="1440000"/>
          </a:xfrm>
          <a:prstGeom prst="hexagon">
            <a:avLst/>
          </a:prstGeom>
          <a:solidFill>
            <a:srgbClr val="F4B947"/>
          </a:solidFill>
          <a:ln>
            <a:solidFill>
              <a:srgbClr val="E3DBB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육각형 16">
            <a:extLst>
              <a:ext uri="{FF2B5EF4-FFF2-40B4-BE49-F238E27FC236}">
                <a16:creationId xmlns:a16="http://schemas.microsoft.com/office/drawing/2014/main" id="{C56FFE82-687E-49E8-94AF-8CD6FE99DD7C}"/>
              </a:ext>
            </a:extLst>
          </p:cNvPr>
          <p:cNvSpPr/>
          <p:nvPr/>
        </p:nvSpPr>
        <p:spPr>
          <a:xfrm rot="5400000">
            <a:off x="3745596" y="4868509"/>
            <a:ext cx="1440000" cy="1260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3" name="원호 1032">
            <a:extLst>
              <a:ext uri="{FF2B5EF4-FFF2-40B4-BE49-F238E27FC236}">
                <a16:creationId xmlns:a16="http://schemas.microsoft.com/office/drawing/2014/main" id="{E60E1F17-CD78-4126-8673-AFB9E09155A9}"/>
              </a:ext>
            </a:extLst>
          </p:cNvPr>
          <p:cNvSpPr/>
          <p:nvPr/>
        </p:nvSpPr>
        <p:spPr>
          <a:xfrm rot="19256866">
            <a:off x="2237431" y="2103304"/>
            <a:ext cx="1440000" cy="1231214"/>
          </a:xfrm>
          <a:prstGeom prst="arc">
            <a:avLst/>
          </a:prstGeom>
          <a:ln w="28575">
            <a:solidFill>
              <a:srgbClr val="E3DBB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3DBB1"/>
              </a:solidFill>
            </a:endParaRPr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294A7B74-FFAA-4C49-8456-B33ECBE40E1A}"/>
              </a:ext>
            </a:extLst>
          </p:cNvPr>
          <p:cNvSpPr/>
          <p:nvPr/>
        </p:nvSpPr>
        <p:spPr>
          <a:xfrm rot="2853983">
            <a:off x="3336272" y="3216128"/>
            <a:ext cx="1440000" cy="1231214"/>
          </a:xfrm>
          <a:prstGeom prst="arc">
            <a:avLst/>
          </a:prstGeom>
          <a:ln w="28575">
            <a:solidFill>
              <a:srgbClr val="E3DBB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3DBB1"/>
              </a:solidFill>
            </a:endParaRPr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FC318656-85B6-4D38-9A0B-AD77B988072D}"/>
              </a:ext>
            </a:extLst>
          </p:cNvPr>
          <p:cNvSpPr/>
          <p:nvPr/>
        </p:nvSpPr>
        <p:spPr>
          <a:xfrm rot="18746017" flipH="1">
            <a:off x="1319526" y="3233547"/>
            <a:ext cx="1440000" cy="1231214"/>
          </a:xfrm>
          <a:prstGeom prst="arc">
            <a:avLst/>
          </a:prstGeom>
          <a:ln w="28575">
            <a:solidFill>
              <a:srgbClr val="E3DBB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3DBB1"/>
              </a:solidFill>
            </a:endParaRPr>
          </a:p>
        </p:txBody>
      </p:sp>
      <p:sp>
        <p:nvSpPr>
          <p:cNvPr id="44" name="원호 43">
            <a:extLst>
              <a:ext uri="{FF2B5EF4-FFF2-40B4-BE49-F238E27FC236}">
                <a16:creationId xmlns:a16="http://schemas.microsoft.com/office/drawing/2014/main" id="{7CB5414D-CDCB-45C3-BBF4-D99239DACED6}"/>
              </a:ext>
            </a:extLst>
          </p:cNvPr>
          <p:cNvSpPr/>
          <p:nvPr/>
        </p:nvSpPr>
        <p:spPr>
          <a:xfrm rot="2343134" flipV="1">
            <a:off x="2206949" y="4463003"/>
            <a:ext cx="1440000" cy="1231214"/>
          </a:xfrm>
          <a:prstGeom prst="arc">
            <a:avLst/>
          </a:prstGeom>
          <a:ln w="28575">
            <a:solidFill>
              <a:srgbClr val="E3DBB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3DBB1"/>
              </a:solidFill>
            </a:endParaRPr>
          </a:p>
        </p:txBody>
      </p:sp>
      <p:sp>
        <p:nvSpPr>
          <p:cNvPr id="46" name="육각형 45">
            <a:extLst>
              <a:ext uri="{FF2B5EF4-FFF2-40B4-BE49-F238E27FC236}">
                <a16:creationId xmlns:a16="http://schemas.microsoft.com/office/drawing/2014/main" id="{AFDBB1D3-04E0-4294-B420-59E52786FF61}"/>
              </a:ext>
            </a:extLst>
          </p:cNvPr>
          <p:cNvSpPr/>
          <p:nvPr/>
        </p:nvSpPr>
        <p:spPr>
          <a:xfrm rot="5400000">
            <a:off x="8110960" y="2992380"/>
            <a:ext cx="2160000" cy="1800000"/>
          </a:xfrm>
          <a:prstGeom prst="hexagon">
            <a:avLst/>
          </a:prstGeom>
          <a:solidFill>
            <a:schemeClr val="bg1"/>
          </a:solidFill>
          <a:ln>
            <a:solidFill>
              <a:srgbClr val="E3DBB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육각형 46">
            <a:extLst>
              <a:ext uri="{FF2B5EF4-FFF2-40B4-BE49-F238E27FC236}">
                <a16:creationId xmlns:a16="http://schemas.microsoft.com/office/drawing/2014/main" id="{7865C8D2-8774-448F-ADF3-99D3CA32D7F5}"/>
              </a:ext>
            </a:extLst>
          </p:cNvPr>
          <p:cNvSpPr/>
          <p:nvPr/>
        </p:nvSpPr>
        <p:spPr>
          <a:xfrm rot="5400000">
            <a:off x="8200960" y="3082380"/>
            <a:ext cx="1980000" cy="1620000"/>
          </a:xfrm>
          <a:prstGeom prst="hexagon">
            <a:avLst/>
          </a:prstGeom>
          <a:solidFill>
            <a:srgbClr val="F4B94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CCCF86-0B63-4AD0-9DD7-EF5923041D71}"/>
              </a:ext>
            </a:extLst>
          </p:cNvPr>
          <p:cNvSpPr txBox="1"/>
          <p:nvPr/>
        </p:nvSpPr>
        <p:spPr>
          <a:xfrm>
            <a:off x="8452421" y="3484575"/>
            <a:ext cx="147587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Machine</a:t>
            </a:r>
          </a:p>
          <a:p>
            <a:pPr algn="ctr"/>
            <a:r>
              <a:rPr lang="en-US" altLang="ko-KR" sz="2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Learning</a:t>
            </a:r>
            <a:endParaRPr lang="ko-KR" altLang="en-US" sz="2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9" name="육각형 48">
            <a:extLst>
              <a:ext uri="{FF2B5EF4-FFF2-40B4-BE49-F238E27FC236}">
                <a16:creationId xmlns:a16="http://schemas.microsoft.com/office/drawing/2014/main" id="{DE72B045-4B2F-41DB-AE5C-9E8B9677D16D}"/>
              </a:ext>
            </a:extLst>
          </p:cNvPr>
          <p:cNvSpPr/>
          <p:nvPr/>
        </p:nvSpPr>
        <p:spPr>
          <a:xfrm rot="5400000">
            <a:off x="6918507" y="1542720"/>
            <a:ext cx="1620000" cy="1440000"/>
          </a:xfrm>
          <a:prstGeom prst="hexagon">
            <a:avLst/>
          </a:prstGeom>
          <a:solidFill>
            <a:srgbClr val="F4B947"/>
          </a:solidFill>
          <a:ln>
            <a:solidFill>
              <a:srgbClr val="E3DBB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육각형 49">
            <a:extLst>
              <a:ext uri="{FF2B5EF4-FFF2-40B4-BE49-F238E27FC236}">
                <a16:creationId xmlns:a16="http://schemas.microsoft.com/office/drawing/2014/main" id="{AF5B55C8-9B94-4995-AF48-E8E76952F970}"/>
              </a:ext>
            </a:extLst>
          </p:cNvPr>
          <p:cNvSpPr/>
          <p:nvPr/>
        </p:nvSpPr>
        <p:spPr>
          <a:xfrm rot="5400000">
            <a:off x="7008507" y="1632720"/>
            <a:ext cx="1440000" cy="1260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육각형 51">
            <a:extLst>
              <a:ext uri="{FF2B5EF4-FFF2-40B4-BE49-F238E27FC236}">
                <a16:creationId xmlns:a16="http://schemas.microsoft.com/office/drawing/2014/main" id="{B9C8B33C-6436-4DB9-9BDD-73F0F7EEE2D7}"/>
              </a:ext>
            </a:extLst>
          </p:cNvPr>
          <p:cNvSpPr/>
          <p:nvPr/>
        </p:nvSpPr>
        <p:spPr>
          <a:xfrm rot="5400000">
            <a:off x="9748897" y="1542720"/>
            <a:ext cx="1620000" cy="1440000"/>
          </a:xfrm>
          <a:prstGeom prst="hexagon">
            <a:avLst/>
          </a:prstGeom>
          <a:solidFill>
            <a:srgbClr val="F4B947"/>
          </a:solidFill>
          <a:ln>
            <a:solidFill>
              <a:srgbClr val="E3DBB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육각형 52">
            <a:extLst>
              <a:ext uri="{FF2B5EF4-FFF2-40B4-BE49-F238E27FC236}">
                <a16:creationId xmlns:a16="http://schemas.microsoft.com/office/drawing/2014/main" id="{28464458-5461-4315-A173-81364F0DE27E}"/>
              </a:ext>
            </a:extLst>
          </p:cNvPr>
          <p:cNvSpPr/>
          <p:nvPr/>
        </p:nvSpPr>
        <p:spPr>
          <a:xfrm rot="5400000">
            <a:off x="9838897" y="1632720"/>
            <a:ext cx="1440000" cy="1260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육각형 54">
            <a:extLst>
              <a:ext uri="{FF2B5EF4-FFF2-40B4-BE49-F238E27FC236}">
                <a16:creationId xmlns:a16="http://schemas.microsoft.com/office/drawing/2014/main" id="{F94CB531-E6D0-4C3A-87E7-55F99D06F29B}"/>
              </a:ext>
            </a:extLst>
          </p:cNvPr>
          <p:cNvSpPr/>
          <p:nvPr/>
        </p:nvSpPr>
        <p:spPr>
          <a:xfrm rot="5400000">
            <a:off x="6918507" y="4778509"/>
            <a:ext cx="1620000" cy="1440000"/>
          </a:xfrm>
          <a:prstGeom prst="hexagon">
            <a:avLst/>
          </a:prstGeom>
          <a:solidFill>
            <a:srgbClr val="F4B947"/>
          </a:solidFill>
          <a:ln>
            <a:solidFill>
              <a:srgbClr val="E3DBB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육각형 55">
            <a:extLst>
              <a:ext uri="{FF2B5EF4-FFF2-40B4-BE49-F238E27FC236}">
                <a16:creationId xmlns:a16="http://schemas.microsoft.com/office/drawing/2014/main" id="{C1466C9C-72FA-4391-9B5D-AA5F7C126DF0}"/>
              </a:ext>
            </a:extLst>
          </p:cNvPr>
          <p:cNvSpPr/>
          <p:nvPr/>
        </p:nvSpPr>
        <p:spPr>
          <a:xfrm rot="5400000">
            <a:off x="7008507" y="4868509"/>
            <a:ext cx="1440000" cy="1260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육각형 56">
            <a:extLst>
              <a:ext uri="{FF2B5EF4-FFF2-40B4-BE49-F238E27FC236}">
                <a16:creationId xmlns:a16="http://schemas.microsoft.com/office/drawing/2014/main" id="{7317872D-9054-433F-BE56-98FC53382426}"/>
              </a:ext>
            </a:extLst>
          </p:cNvPr>
          <p:cNvSpPr/>
          <p:nvPr/>
        </p:nvSpPr>
        <p:spPr>
          <a:xfrm rot="5400000">
            <a:off x="9748897" y="4778509"/>
            <a:ext cx="1620000" cy="1440000"/>
          </a:xfrm>
          <a:prstGeom prst="hexagon">
            <a:avLst/>
          </a:prstGeom>
          <a:solidFill>
            <a:srgbClr val="F4B947"/>
          </a:solidFill>
          <a:ln>
            <a:solidFill>
              <a:srgbClr val="E3DBB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육각형 57">
            <a:extLst>
              <a:ext uri="{FF2B5EF4-FFF2-40B4-BE49-F238E27FC236}">
                <a16:creationId xmlns:a16="http://schemas.microsoft.com/office/drawing/2014/main" id="{3FD8B82F-5DB1-49A9-BAC1-74F28064BE97}"/>
              </a:ext>
            </a:extLst>
          </p:cNvPr>
          <p:cNvSpPr/>
          <p:nvPr/>
        </p:nvSpPr>
        <p:spPr>
          <a:xfrm rot="5400000">
            <a:off x="9838897" y="4868509"/>
            <a:ext cx="1440000" cy="1260000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원호 60">
            <a:extLst>
              <a:ext uri="{FF2B5EF4-FFF2-40B4-BE49-F238E27FC236}">
                <a16:creationId xmlns:a16="http://schemas.microsoft.com/office/drawing/2014/main" id="{ABFCAB23-CCFE-42F7-8EC7-41CC037CA93C}"/>
              </a:ext>
            </a:extLst>
          </p:cNvPr>
          <p:cNvSpPr/>
          <p:nvPr/>
        </p:nvSpPr>
        <p:spPr>
          <a:xfrm rot="19256866">
            <a:off x="8330732" y="2103304"/>
            <a:ext cx="1440000" cy="1231214"/>
          </a:xfrm>
          <a:prstGeom prst="arc">
            <a:avLst/>
          </a:prstGeom>
          <a:ln w="28575">
            <a:solidFill>
              <a:srgbClr val="E3DBB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3DBB1"/>
              </a:solidFill>
            </a:endParaRPr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6CC1F19F-3928-4DE1-9B9F-6882F494C1CD}"/>
              </a:ext>
            </a:extLst>
          </p:cNvPr>
          <p:cNvSpPr/>
          <p:nvPr/>
        </p:nvSpPr>
        <p:spPr>
          <a:xfrm rot="2853983">
            <a:off x="9429573" y="3216128"/>
            <a:ext cx="1440000" cy="1231214"/>
          </a:xfrm>
          <a:prstGeom prst="arc">
            <a:avLst/>
          </a:prstGeom>
          <a:ln w="28575">
            <a:solidFill>
              <a:srgbClr val="E3DBB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3DBB1"/>
              </a:solidFill>
            </a:endParaRPr>
          </a:p>
        </p:txBody>
      </p:sp>
      <p:sp>
        <p:nvSpPr>
          <p:cNvPr id="63" name="원호 62">
            <a:extLst>
              <a:ext uri="{FF2B5EF4-FFF2-40B4-BE49-F238E27FC236}">
                <a16:creationId xmlns:a16="http://schemas.microsoft.com/office/drawing/2014/main" id="{3E2CAC7B-5420-41B9-B7AF-6988F2188591}"/>
              </a:ext>
            </a:extLst>
          </p:cNvPr>
          <p:cNvSpPr/>
          <p:nvPr/>
        </p:nvSpPr>
        <p:spPr>
          <a:xfrm rot="18746017" flipH="1">
            <a:off x="7412827" y="3233547"/>
            <a:ext cx="1440000" cy="1231214"/>
          </a:xfrm>
          <a:prstGeom prst="arc">
            <a:avLst/>
          </a:prstGeom>
          <a:ln w="28575">
            <a:solidFill>
              <a:srgbClr val="E3DBB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3DBB1"/>
              </a:solidFill>
            </a:endParaRPr>
          </a:p>
        </p:txBody>
      </p:sp>
      <p:sp>
        <p:nvSpPr>
          <p:cNvPr id="64" name="원호 63">
            <a:extLst>
              <a:ext uri="{FF2B5EF4-FFF2-40B4-BE49-F238E27FC236}">
                <a16:creationId xmlns:a16="http://schemas.microsoft.com/office/drawing/2014/main" id="{CFD683AD-B906-497F-93CD-DE1AF6695159}"/>
              </a:ext>
            </a:extLst>
          </p:cNvPr>
          <p:cNvSpPr/>
          <p:nvPr/>
        </p:nvSpPr>
        <p:spPr>
          <a:xfrm rot="2343134" flipV="1">
            <a:off x="8300250" y="4463003"/>
            <a:ext cx="1440000" cy="1231214"/>
          </a:xfrm>
          <a:prstGeom prst="arc">
            <a:avLst/>
          </a:prstGeom>
          <a:ln w="28575">
            <a:solidFill>
              <a:srgbClr val="E3DBB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3DBB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F9E64C0-011F-4085-9B69-57B65D8F4209}"/>
              </a:ext>
            </a:extLst>
          </p:cNvPr>
          <p:cNvSpPr/>
          <p:nvPr/>
        </p:nvSpPr>
        <p:spPr>
          <a:xfrm>
            <a:off x="0" y="-17905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What we use in this project ? “</a:t>
            </a:r>
            <a:endParaRPr lang="ko-KR" altLang="en-US" sz="35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034" name="Picture 10" descr="gcpì ëí ì´ë¯¸ì§ ê²ìê²°ê³¼">
            <a:extLst>
              <a:ext uri="{FF2B5EF4-FFF2-40B4-BE49-F238E27FC236}">
                <a16:creationId xmlns:a16="http://schemas.microsoft.com/office/drawing/2014/main" id="{E0269A83-F3E5-4C50-B2C5-D9C322432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t="7061" r="6876" b="8258"/>
          <a:stretch/>
        </p:blipFill>
        <p:spPr bwMode="auto">
          <a:xfrm>
            <a:off x="7249341" y="1816409"/>
            <a:ext cx="958331" cy="89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ckerì ëí ì´ë¯¸ì§ ê²ìê²°ê³¼">
            <a:extLst>
              <a:ext uri="{FF2B5EF4-FFF2-40B4-BE49-F238E27FC236}">
                <a16:creationId xmlns:a16="http://schemas.microsoft.com/office/drawing/2014/main" id="{36F7153D-B1D6-4A4A-8030-5D16B467F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r="19690"/>
          <a:stretch/>
        </p:blipFill>
        <p:spPr bwMode="auto">
          <a:xfrm>
            <a:off x="4019097" y="5033595"/>
            <a:ext cx="892996" cy="92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ysqlì ëí ì´ë¯¸ì§ ê²ìê²°ê³¼">
            <a:extLst>
              <a:ext uri="{FF2B5EF4-FFF2-40B4-BE49-F238E27FC236}">
                <a16:creationId xmlns:a16="http://schemas.microsoft.com/office/drawing/2014/main" id="{21F4CABD-F402-4A76-8E93-6B6E89866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89" y="5090810"/>
            <a:ext cx="1019440" cy="81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502673-AB7A-4723-962B-C5F030D20CD0}"/>
              </a:ext>
            </a:extLst>
          </p:cNvPr>
          <p:cNvSpPr txBox="1"/>
          <p:nvPr/>
        </p:nvSpPr>
        <p:spPr>
          <a:xfrm>
            <a:off x="7109733" y="5306671"/>
            <a:ext cx="126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CycleGAN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822FF8-8BCC-4300-854D-161B71843FF2}"/>
              </a:ext>
            </a:extLst>
          </p:cNvPr>
          <p:cNvSpPr txBox="1"/>
          <p:nvPr/>
        </p:nvSpPr>
        <p:spPr>
          <a:xfrm>
            <a:off x="9937343" y="5313843"/>
            <a:ext cx="126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FaceNet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854BD2-BC41-4D27-95AA-D71797A6B109}"/>
              </a:ext>
            </a:extLst>
          </p:cNvPr>
          <p:cNvSpPr txBox="1"/>
          <p:nvPr/>
        </p:nvSpPr>
        <p:spPr>
          <a:xfrm>
            <a:off x="9838897" y="1948661"/>
            <a:ext cx="14378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Face</a:t>
            </a:r>
          </a:p>
          <a:p>
            <a:pPr algn="ctr"/>
            <a:r>
              <a:rPr lang="en-US" altLang="ko-KR" sz="17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Recognition</a:t>
            </a:r>
            <a:endParaRPr lang="ko-KR" altLang="en-US" sz="17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19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FC05D67-825D-49E3-B7BD-5E6D385AF8A2}"/>
              </a:ext>
            </a:extLst>
          </p:cNvPr>
          <p:cNvSpPr/>
          <p:nvPr/>
        </p:nvSpPr>
        <p:spPr>
          <a:xfrm>
            <a:off x="333375" y="1483995"/>
            <a:ext cx="11563350" cy="386080"/>
          </a:xfrm>
          <a:prstGeom prst="roundRect">
            <a:avLst>
              <a:gd name="adj" fmla="val 50000"/>
            </a:avLst>
          </a:prstGeom>
          <a:solidFill>
            <a:srgbClr val="E3D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What is Our project plan ?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DFDFD0A-7019-4FB3-AA18-E61427EF98BF}"/>
              </a:ext>
            </a:extLst>
          </p:cNvPr>
          <p:cNvSpPr/>
          <p:nvPr/>
        </p:nvSpPr>
        <p:spPr>
          <a:xfrm>
            <a:off x="1767840" y="1321435"/>
            <a:ext cx="792000" cy="792000"/>
          </a:xfrm>
          <a:prstGeom prst="ellipse">
            <a:avLst/>
          </a:prstGeom>
          <a:gradFill>
            <a:gsLst>
              <a:gs pos="13000">
                <a:srgbClr val="FFC000"/>
              </a:gs>
              <a:gs pos="99000">
                <a:srgbClr val="FFFF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1200" b="1" baseline="30000" dirty="0">
                <a:solidFill>
                  <a:srgbClr val="002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</a:t>
            </a:r>
            <a:endParaRPr lang="en-US" altLang="ko-KR" sz="1200" b="1" dirty="0">
              <a:solidFill>
                <a:srgbClr val="002E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 b="1" dirty="0">
                <a:solidFill>
                  <a:srgbClr val="002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Week</a:t>
            </a:r>
            <a:endParaRPr lang="ko-KR" altLang="en-US" sz="1100" b="1" dirty="0">
              <a:solidFill>
                <a:srgbClr val="002E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D779B7-2E00-4498-B00F-5266609A7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30" y="3681452"/>
            <a:ext cx="2088105" cy="2088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1ED9D3-481A-4D36-BBFD-971910A73BF6}"/>
              </a:ext>
            </a:extLst>
          </p:cNvPr>
          <p:cNvSpPr txBox="1"/>
          <p:nvPr/>
        </p:nvSpPr>
        <p:spPr>
          <a:xfrm>
            <a:off x="907991" y="2904321"/>
            <a:ext cx="25116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“Brainstorming”</a:t>
            </a:r>
            <a:endParaRPr lang="ko-KR" altLang="en-US" sz="2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F976941-BE98-4029-BA0C-BD7277534CAE}"/>
              </a:ext>
            </a:extLst>
          </p:cNvPr>
          <p:cNvSpPr/>
          <p:nvPr/>
        </p:nvSpPr>
        <p:spPr>
          <a:xfrm>
            <a:off x="5700000" y="1321435"/>
            <a:ext cx="792000" cy="792000"/>
          </a:xfrm>
          <a:prstGeom prst="ellipse">
            <a:avLst/>
          </a:prstGeom>
          <a:gradFill>
            <a:gsLst>
              <a:gs pos="13000">
                <a:srgbClr val="FFC000"/>
              </a:gs>
              <a:gs pos="99000">
                <a:srgbClr val="FFFF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1200" b="1" baseline="30000" dirty="0">
                <a:solidFill>
                  <a:srgbClr val="002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nd</a:t>
            </a:r>
            <a:endParaRPr lang="en-US" altLang="ko-KR" sz="1200" b="1" dirty="0">
              <a:solidFill>
                <a:srgbClr val="002E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 b="1" dirty="0">
                <a:solidFill>
                  <a:srgbClr val="002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Week</a:t>
            </a:r>
            <a:endParaRPr lang="ko-KR" altLang="en-US" sz="1100" b="1" dirty="0">
              <a:solidFill>
                <a:srgbClr val="002E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DE6E56E-4B02-45A1-8625-4D0D14E77285}"/>
              </a:ext>
            </a:extLst>
          </p:cNvPr>
          <p:cNvSpPr/>
          <p:nvPr/>
        </p:nvSpPr>
        <p:spPr>
          <a:xfrm>
            <a:off x="9653460" y="1285176"/>
            <a:ext cx="792000" cy="792000"/>
          </a:xfrm>
          <a:prstGeom prst="ellipse">
            <a:avLst/>
          </a:prstGeom>
          <a:gradFill>
            <a:gsLst>
              <a:gs pos="13000">
                <a:srgbClr val="FFC000"/>
              </a:gs>
              <a:gs pos="99000">
                <a:srgbClr val="FFFF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002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1200" b="1" baseline="30000" dirty="0">
                <a:solidFill>
                  <a:srgbClr val="002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rd</a:t>
            </a:r>
            <a:endParaRPr lang="en-US" altLang="ko-KR" sz="1200" b="1" dirty="0">
              <a:solidFill>
                <a:srgbClr val="002E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100" b="1" dirty="0">
                <a:solidFill>
                  <a:srgbClr val="002E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Week</a:t>
            </a:r>
            <a:endParaRPr lang="ko-KR" altLang="en-US" sz="1100" b="1" dirty="0">
              <a:solidFill>
                <a:srgbClr val="002E47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9910450D-1B60-44DA-B6C7-2CC9F6C57D10}"/>
              </a:ext>
            </a:extLst>
          </p:cNvPr>
          <p:cNvSpPr/>
          <p:nvPr/>
        </p:nvSpPr>
        <p:spPr>
          <a:xfrm>
            <a:off x="3825000" y="1556875"/>
            <a:ext cx="203200" cy="252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7" name="화살표: 갈매기형 수장 16">
            <a:extLst>
              <a:ext uri="{FF2B5EF4-FFF2-40B4-BE49-F238E27FC236}">
                <a16:creationId xmlns:a16="http://schemas.microsoft.com/office/drawing/2014/main" id="{B9F1B578-FB69-4ABF-9923-31B5F70EDC57}"/>
              </a:ext>
            </a:extLst>
          </p:cNvPr>
          <p:cNvSpPr/>
          <p:nvPr/>
        </p:nvSpPr>
        <p:spPr>
          <a:xfrm>
            <a:off x="7946612" y="1556875"/>
            <a:ext cx="203200" cy="252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C75F51-558C-49F5-8A7F-3CEA7DA98572}"/>
              </a:ext>
            </a:extLst>
          </p:cNvPr>
          <p:cNvSpPr/>
          <p:nvPr/>
        </p:nvSpPr>
        <p:spPr>
          <a:xfrm>
            <a:off x="4490758" y="2404409"/>
            <a:ext cx="3187438" cy="2015632"/>
          </a:xfrm>
          <a:prstGeom prst="rect">
            <a:avLst/>
          </a:prstGeom>
          <a:solidFill>
            <a:srgbClr val="E3DBB1"/>
          </a:solidFill>
          <a:ln>
            <a:noFill/>
          </a:ln>
          <a:effectLst>
            <a:outerShdw blurRad="50800" dist="381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F40544-6956-4E60-B659-D91B7903902C}"/>
              </a:ext>
            </a:extLst>
          </p:cNvPr>
          <p:cNvSpPr/>
          <p:nvPr/>
        </p:nvSpPr>
        <p:spPr>
          <a:xfrm>
            <a:off x="4689972" y="2605972"/>
            <a:ext cx="2789008" cy="1612506"/>
          </a:xfrm>
          <a:prstGeom prst="rect">
            <a:avLst/>
          </a:prstGeom>
          <a:solidFill>
            <a:srgbClr val="F4B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B762D906-B571-4C2F-99C8-E326E8D1796D}"/>
              </a:ext>
            </a:extLst>
          </p:cNvPr>
          <p:cNvSpPr/>
          <p:nvPr/>
        </p:nvSpPr>
        <p:spPr>
          <a:xfrm rot="5400000">
            <a:off x="4396705" y="2344035"/>
            <a:ext cx="1007816" cy="996074"/>
          </a:xfrm>
          <a:prstGeom prst="rtTriangle">
            <a:avLst/>
          </a:prstGeom>
          <a:solidFill>
            <a:srgbClr val="FF5B6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939B45-B517-4E5C-B550-C30C2908F022}"/>
              </a:ext>
            </a:extLst>
          </p:cNvPr>
          <p:cNvSpPr txBox="1"/>
          <p:nvPr/>
        </p:nvSpPr>
        <p:spPr>
          <a:xfrm>
            <a:off x="4138715" y="2347006"/>
            <a:ext cx="120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40324AD-32DD-44D5-886E-69399ED19A5C}"/>
              </a:ext>
            </a:extLst>
          </p:cNvPr>
          <p:cNvCxnSpPr/>
          <p:nvPr/>
        </p:nvCxnSpPr>
        <p:spPr>
          <a:xfrm>
            <a:off x="5426955" y="3060578"/>
            <a:ext cx="1936891" cy="0"/>
          </a:xfrm>
          <a:prstGeom prst="line">
            <a:avLst/>
          </a:prstGeom>
          <a:ln w="19050">
            <a:solidFill>
              <a:srgbClr val="E3D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A20E840-5BA8-4B2F-9884-73A9E9B30E1E}"/>
              </a:ext>
            </a:extLst>
          </p:cNvPr>
          <p:cNvSpPr txBox="1"/>
          <p:nvPr/>
        </p:nvSpPr>
        <p:spPr>
          <a:xfrm>
            <a:off x="4862945" y="2640567"/>
            <a:ext cx="2653687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 &amp; Design</a:t>
            </a:r>
            <a:endParaRPr lang="ko-KR" altLang="en-US" sz="19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16DF39-D842-4D33-91AA-2372A7AF93B2}"/>
              </a:ext>
            </a:extLst>
          </p:cNvPr>
          <p:cNvSpPr txBox="1"/>
          <p:nvPr/>
        </p:nvSpPr>
        <p:spPr>
          <a:xfrm>
            <a:off x="4748703" y="3084766"/>
            <a:ext cx="2730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Make user, post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Design web-page using 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Integrity verification</a:t>
            </a:r>
            <a:endParaRPr lang="ko-KR" altLang="en-US"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DC50BE4-9A65-41CA-8B07-5954978F8593}"/>
              </a:ext>
            </a:extLst>
          </p:cNvPr>
          <p:cNvSpPr/>
          <p:nvPr/>
        </p:nvSpPr>
        <p:spPr>
          <a:xfrm>
            <a:off x="4484483" y="4624515"/>
            <a:ext cx="3187438" cy="2015632"/>
          </a:xfrm>
          <a:prstGeom prst="rect">
            <a:avLst/>
          </a:prstGeom>
          <a:solidFill>
            <a:srgbClr val="E3DBB1"/>
          </a:solidFill>
          <a:ln>
            <a:noFill/>
          </a:ln>
          <a:effectLst>
            <a:outerShdw blurRad="50800" dist="381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B3A8632-9EE6-4D08-8BDA-7934F453F3CC}"/>
              </a:ext>
            </a:extLst>
          </p:cNvPr>
          <p:cNvSpPr/>
          <p:nvPr/>
        </p:nvSpPr>
        <p:spPr>
          <a:xfrm>
            <a:off x="4683697" y="4826078"/>
            <a:ext cx="2789008" cy="1612506"/>
          </a:xfrm>
          <a:prstGeom prst="rect">
            <a:avLst/>
          </a:prstGeom>
          <a:solidFill>
            <a:srgbClr val="F4B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2" name="직각 삼각형 51">
            <a:extLst>
              <a:ext uri="{FF2B5EF4-FFF2-40B4-BE49-F238E27FC236}">
                <a16:creationId xmlns:a16="http://schemas.microsoft.com/office/drawing/2014/main" id="{109895C5-EE53-4C5D-A5EE-D6EC4FF29DEB}"/>
              </a:ext>
            </a:extLst>
          </p:cNvPr>
          <p:cNvSpPr/>
          <p:nvPr/>
        </p:nvSpPr>
        <p:spPr>
          <a:xfrm rot="5400000">
            <a:off x="4390430" y="4564141"/>
            <a:ext cx="1007816" cy="996074"/>
          </a:xfrm>
          <a:prstGeom prst="rtTriangle">
            <a:avLst/>
          </a:prstGeom>
          <a:solidFill>
            <a:srgbClr val="FF5B6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9CE02C-658C-4134-A4D6-55974581D24F}"/>
              </a:ext>
            </a:extLst>
          </p:cNvPr>
          <p:cNvSpPr txBox="1"/>
          <p:nvPr/>
        </p:nvSpPr>
        <p:spPr>
          <a:xfrm>
            <a:off x="4132440" y="4567112"/>
            <a:ext cx="120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4B9E2C4-CDAF-4416-9E7C-BDA5313DBC10}"/>
              </a:ext>
            </a:extLst>
          </p:cNvPr>
          <p:cNvCxnSpPr/>
          <p:nvPr/>
        </p:nvCxnSpPr>
        <p:spPr>
          <a:xfrm>
            <a:off x="5420680" y="5261634"/>
            <a:ext cx="1936891" cy="0"/>
          </a:xfrm>
          <a:prstGeom prst="line">
            <a:avLst/>
          </a:prstGeom>
          <a:ln w="19050">
            <a:solidFill>
              <a:srgbClr val="E3D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0D9698-595D-4092-8D53-F5C198F9E859}"/>
              </a:ext>
            </a:extLst>
          </p:cNvPr>
          <p:cNvSpPr txBox="1"/>
          <p:nvPr/>
        </p:nvSpPr>
        <p:spPr>
          <a:xfrm>
            <a:off x="5039132" y="4851148"/>
            <a:ext cx="2414075" cy="39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9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Modeling</a:t>
            </a:r>
            <a:endParaRPr lang="ko-KR" altLang="en-US" sz="19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4C736F-EA5E-4599-A5BC-26183E717C29}"/>
              </a:ext>
            </a:extLst>
          </p:cNvPr>
          <p:cNvSpPr txBox="1"/>
          <p:nvPr/>
        </p:nvSpPr>
        <p:spPr>
          <a:xfrm>
            <a:off x="4742428" y="5304872"/>
            <a:ext cx="2730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Write </a:t>
            </a:r>
            <a:r>
              <a:rPr lang="en-US" altLang="ko-KR" sz="1600" b="1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CycleGAN</a:t>
            </a: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Face Recognition code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F238072-E908-4A14-B41A-9F8F9D10A7B1}"/>
              </a:ext>
            </a:extLst>
          </p:cNvPr>
          <p:cNvSpPr/>
          <p:nvPr/>
        </p:nvSpPr>
        <p:spPr>
          <a:xfrm>
            <a:off x="8402819" y="2373559"/>
            <a:ext cx="3187438" cy="2015632"/>
          </a:xfrm>
          <a:prstGeom prst="rect">
            <a:avLst/>
          </a:prstGeom>
          <a:solidFill>
            <a:srgbClr val="E3DBB1"/>
          </a:solidFill>
          <a:ln>
            <a:noFill/>
          </a:ln>
          <a:effectLst>
            <a:outerShdw blurRad="50800" dist="381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8274229-BD07-4131-A37C-8BBD8B4FA49F}"/>
              </a:ext>
            </a:extLst>
          </p:cNvPr>
          <p:cNvSpPr/>
          <p:nvPr/>
        </p:nvSpPr>
        <p:spPr>
          <a:xfrm>
            <a:off x="8602033" y="2575122"/>
            <a:ext cx="2789008" cy="1612506"/>
          </a:xfrm>
          <a:prstGeom prst="rect">
            <a:avLst/>
          </a:prstGeom>
          <a:solidFill>
            <a:srgbClr val="F4B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9" name="직각 삼각형 58">
            <a:extLst>
              <a:ext uri="{FF2B5EF4-FFF2-40B4-BE49-F238E27FC236}">
                <a16:creationId xmlns:a16="http://schemas.microsoft.com/office/drawing/2014/main" id="{343B5BB2-32EC-4C40-9D36-269F10159816}"/>
              </a:ext>
            </a:extLst>
          </p:cNvPr>
          <p:cNvSpPr/>
          <p:nvPr/>
        </p:nvSpPr>
        <p:spPr>
          <a:xfrm rot="5400000">
            <a:off x="8308766" y="2313185"/>
            <a:ext cx="1007816" cy="996074"/>
          </a:xfrm>
          <a:prstGeom prst="rtTriangle">
            <a:avLst/>
          </a:prstGeom>
          <a:solidFill>
            <a:srgbClr val="FF5B6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034C151-84C4-4DFC-AECB-52C2E66D5FC4}"/>
              </a:ext>
            </a:extLst>
          </p:cNvPr>
          <p:cNvSpPr txBox="1"/>
          <p:nvPr/>
        </p:nvSpPr>
        <p:spPr>
          <a:xfrm>
            <a:off x="8050776" y="2316156"/>
            <a:ext cx="120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7BF3253-3601-427D-8CDC-256B9BB806CB}"/>
              </a:ext>
            </a:extLst>
          </p:cNvPr>
          <p:cNvCxnSpPr/>
          <p:nvPr/>
        </p:nvCxnSpPr>
        <p:spPr>
          <a:xfrm>
            <a:off x="9339016" y="3029728"/>
            <a:ext cx="1936891" cy="0"/>
          </a:xfrm>
          <a:prstGeom prst="line">
            <a:avLst/>
          </a:prstGeom>
          <a:ln w="19050">
            <a:solidFill>
              <a:srgbClr val="E3D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E702A1A-7835-4831-8837-D9A0C22F89BC}"/>
              </a:ext>
            </a:extLst>
          </p:cNvPr>
          <p:cNvSpPr txBox="1"/>
          <p:nvPr/>
        </p:nvSpPr>
        <p:spPr>
          <a:xfrm>
            <a:off x="9138203" y="2608901"/>
            <a:ext cx="24140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 Execution</a:t>
            </a:r>
            <a:endParaRPr lang="ko-KR" altLang="en-US" sz="19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205970-FDDA-4200-8627-D4E92066BBE6}"/>
              </a:ext>
            </a:extLst>
          </p:cNvPr>
          <p:cNvSpPr txBox="1"/>
          <p:nvPr/>
        </p:nvSpPr>
        <p:spPr>
          <a:xfrm>
            <a:off x="8603614" y="3053916"/>
            <a:ext cx="27872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Check Face Recognition code execute 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Exception Handling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Preparation for Demo</a:t>
            </a:r>
            <a:endParaRPr lang="ko-KR" altLang="en-US"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FCEF3E9-B3E1-4413-BBA8-1BE5CF4F735D}"/>
              </a:ext>
            </a:extLst>
          </p:cNvPr>
          <p:cNvSpPr/>
          <p:nvPr/>
        </p:nvSpPr>
        <p:spPr>
          <a:xfrm>
            <a:off x="8402819" y="4624515"/>
            <a:ext cx="3187438" cy="2015632"/>
          </a:xfrm>
          <a:prstGeom prst="rect">
            <a:avLst/>
          </a:prstGeom>
          <a:solidFill>
            <a:srgbClr val="E3DBB1"/>
          </a:solidFill>
          <a:ln>
            <a:noFill/>
          </a:ln>
          <a:effectLst>
            <a:outerShdw blurRad="50800" dist="381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599D48-C57B-44E2-BC22-9A7A49F4BFE7}"/>
              </a:ext>
            </a:extLst>
          </p:cNvPr>
          <p:cNvSpPr/>
          <p:nvPr/>
        </p:nvSpPr>
        <p:spPr>
          <a:xfrm>
            <a:off x="8602033" y="4826078"/>
            <a:ext cx="2789008" cy="1612506"/>
          </a:xfrm>
          <a:prstGeom prst="rect">
            <a:avLst/>
          </a:prstGeom>
          <a:solidFill>
            <a:srgbClr val="F4B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66" name="직각 삼각형 65">
            <a:extLst>
              <a:ext uri="{FF2B5EF4-FFF2-40B4-BE49-F238E27FC236}">
                <a16:creationId xmlns:a16="http://schemas.microsoft.com/office/drawing/2014/main" id="{9C78D984-5764-4371-8EEC-8A804EFD7B12}"/>
              </a:ext>
            </a:extLst>
          </p:cNvPr>
          <p:cNvSpPr/>
          <p:nvPr/>
        </p:nvSpPr>
        <p:spPr>
          <a:xfrm rot="5400000">
            <a:off x="8308766" y="4564141"/>
            <a:ext cx="1007816" cy="996074"/>
          </a:xfrm>
          <a:prstGeom prst="rtTriangle">
            <a:avLst/>
          </a:prstGeom>
          <a:solidFill>
            <a:srgbClr val="FF5B6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6EAD1A-B840-429A-A621-BCB40DB5F6CF}"/>
              </a:ext>
            </a:extLst>
          </p:cNvPr>
          <p:cNvSpPr txBox="1"/>
          <p:nvPr/>
        </p:nvSpPr>
        <p:spPr>
          <a:xfrm>
            <a:off x="8050776" y="4567112"/>
            <a:ext cx="1200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</a:t>
            </a:r>
            <a:endParaRPr lang="ko-KR" altLang="en-US" sz="2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FD63FEF-8E4F-4739-BB6D-5E8BCA32B957}"/>
              </a:ext>
            </a:extLst>
          </p:cNvPr>
          <p:cNvCxnSpPr/>
          <p:nvPr/>
        </p:nvCxnSpPr>
        <p:spPr>
          <a:xfrm>
            <a:off x="9339016" y="5261634"/>
            <a:ext cx="1936891" cy="0"/>
          </a:xfrm>
          <a:prstGeom prst="line">
            <a:avLst/>
          </a:prstGeom>
          <a:ln w="19050">
            <a:solidFill>
              <a:srgbClr val="E3DB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FA212D4-ACA3-4332-B3D3-9DE0CAD0672D}"/>
              </a:ext>
            </a:extLst>
          </p:cNvPr>
          <p:cNvSpPr txBox="1"/>
          <p:nvPr/>
        </p:nvSpPr>
        <p:spPr>
          <a:xfrm>
            <a:off x="8928893" y="4851148"/>
            <a:ext cx="2414075" cy="39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9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Learning</a:t>
            </a:r>
            <a:endParaRPr lang="ko-KR" altLang="en-US" sz="19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E81B1A-FBCC-4D3F-87C2-B7BDDEB9B49D}"/>
              </a:ext>
            </a:extLst>
          </p:cNvPr>
          <p:cNvSpPr txBox="1"/>
          <p:nvPr/>
        </p:nvSpPr>
        <p:spPr>
          <a:xfrm>
            <a:off x="8660764" y="5304872"/>
            <a:ext cx="2730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Start learning with GCP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Preparation for Demo</a:t>
            </a:r>
            <a:endParaRPr lang="ko-KR" altLang="en-US" sz="1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63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This is What We Want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E49AD9-32CF-43C4-AA7A-69021AA97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60" y="2696412"/>
            <a:ext cx="2044594" cy="20445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B6067A-C7E0-4FAB-85D4-54EB24FD0927}"/>
              </a:ext>
            </a:extLst>
          </p:cNvPr>
          <p:cNvSpPr txBox="1"/>
          <p:nvPr/>
        </p:nvSpPr>
        <p:spPr>
          <a:xfrm>
            <a:off x="387262" y="4978231"/>
            <a:ext cx="2753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“If you use our website..”</a:t>
            </a: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CF4C67B-F233-4975-9720-0C474664F9D1}"/>
              </a:ext>
            </a:extLst>
          </p:cNvPr>
          <p:cNvSpPr/>
          <p:nvPr/>
        </p:nvSpPr>
        <p:spPr>
          <a:xfrm>
            <a:off x="3425952" y="1330960"/>
            <a:ext cx="4084300" cy="5293360"/>
          </a:xfrm>
          <a:prstGeom prst="roundRect">
            <a:avLst/>
          </a:prstGeom>
          <a:noFill/>
          <a:ln w="28575">
            <a:solidFill>
              <a:srgbClr val="E3DB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743AF6-7391-4FAC-A74B-6C8598547632}"/>
              </a:ext>
            </a:extLst>
          </p:cNvPr>
          <p:cNvSpPr/>
          <p:nvPr/>
        </p:nvSpPr>
        <p:spPr>
          <a:xfrm>
            <a:off x="3710422" y="2254159"/>
            <a:ext cx="3515360" cy="117167"/>
          </a:xfrm>
          <a:prstGeom prst="rect">
            <a:avLst/>
          </a:prstGeom>
          <a:gradFill flip="none" rotWithShape="1">
            <a:gsLst>
              <a:gs pos="24000">
                <a:srgbClr val="FF5B61"/>
              </a:gs>
              <a:gs pos="88000">
                <a:srgbClr val="FFFF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5CF328-0D5F-422F-BC0A-87A0CA05D25F}"/>
              </a:ext>
            </a:extLst>
          </p:cNvPr>
          <p:cNvSpPr txBox="1"/>
          <p:nvPr/>
        </p:nvSpPr>
        <p:spPr>
          <a:xfrm>
            <a:off x="3820352" y="1487686"/>
            <a:ext cx="3295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Don’t be hesitated</a:t>
            </a:r>
          </a:p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When upload your image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instagramì ëí ì´ë¯¸ì§ ê²ìê²°ê³¼">
            <a:extLst>
              <a:ext uri="{FF2B5EF4-FFF2-40B4-BE49-F238E27FC236}">
                <a16:creationId xmlns:a16="http://schemas.microsoft.com/office/drawing/2014/main" id="{0C80C4BC-8F7E-47E6-8BA7-17387BDC5FB2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5" t="8493" r="9618" b="8173"/>
          <a:stretch/>
        </p:blipFill>
        <p:spPr bwMode="auto">
          <a:xfrm>
            <a:off x="3865086" y="286879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ì ëí ì´ë¯¸ì§ ê²ìê²°ê³¼">
            <a:extLst>
              <a:ext uri="{FF2B5EF4-FFF2-40B4-BE49-F238E27FC236}">
                <a16:creationId xmlns:a16="http://schemas.microsoft.com/office/drawing/2014/main" id="{6371FF0D-0E32-4555-996D-784FA522F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51" y="286879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witterì ëí ì´ë¯¸ì§ ê²ìê²°ê³¼">
            <a:extLst>
              <a:ext uri="{FF2B5EF4-FFF2-40B4-BE49-F238E27FC236}">
                <a16:creationId xmlns:a16="http://schemas.microsoft.com/office/drawing/2014/main" id="{BCD48C5A-3E9A-486F-93A6-E6D5386FD37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86" y="462756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nterestì ëí ì´ë¯¸ì§ ê²ìê²°ê³¼">
            <a:extLst>
              <a:ext uri="{FF2B5EF4-FFF2-40B4-BE49-F238E27FC236}">
                <a16:creationId xmlns:a16="http://schemas.microsoft.com/office/drawing/2014/main" id="{F09720CD-6227-4459-A184-F2122BEDD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669" y="462756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DE01461-CBC0-490A-B52A-96E83E56479B}"/>
              </a:ext>
            </a:extLst>
          </p:cNvPr>
          <p:cNvSpPr/>
          <p:nvPr/>
        </p:nvSpPr>
        <p:spPr>
          <a:xfrm>
            <a:off x="7664916" y="1330960"/>
            <a:ext cx="4084300" cy="5293360"/>
          </a:xfrm>
          <a:prstGeom prst="roundRect">
            <a:avLst/>
          </a:prstGeom>
          <a:noFill/>
          <a:ln w="28575">
            <a:solidFill>
              <a:srgbClr val="E3DB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094D001-E627-43AD-B2EB-C330440CF7E2}"/>
              </a:ext>
            </a:extLst>
          </p:cNvPr>
          <p:cNvSpPr/>
          <p:nvPr/>
        </p:nvSpPr>
        <p:spPr>
          <a:xfrm>
            <a:off x="7949386" y="2254159"/>
            <a:ext cx="3515360" cy="117167"/>
          </a:xfrm>
          <a:prstGeom prst="rect">
            <a:avLst/>
          </a:prstGeom>
          <a:gradFill flip="none" rotWithShape="1">
            <a:gsLst>
              <a:gs pos="24000">
                <a:srgbClr val="FF5B61"/>
              </a:gs>
              <a:gs pos="88000">
                <a:srgbClr val="FFFF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9A6628-A81D-4DC0-8612-9D05933B9938}"/>
              </a:ext>
            </a:extLst>
          </p:cNvPr>
          <p:cNvSpPr txBox="1"/>
          <p:nvPr/>
        </p:nvSpPr>
        <p:spPr>
          <a:xfrm>
            <a:off x="8059316" y="1487686"/>
            <a:ext cx="3295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Protecting Everyone’s </a:t>
            </a:r>
          </a:p>
          <a:p>
            <a:pPr algn="ctr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 Portrait Rights</a:t>
            </a:r>
            <a:endParaRPr lang="ko-KR" altLang="en-US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DE80AA3-9ABC-464B-878E-9D2B55FE6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6755" y="2512485"/>
            <a:ext cx="3100620" cy="3902801"/>
          </a:xfrm>
          <a:prstGeom prst="rect">
            <a:avLst/>
          </a:prstGeom>
        </p:spPr>
      </p:pic>
      <p:sp>
        <p:nvSpPr>
          <p:cNvPr id="39" name="곱하기 기호 38">
            <a:extLst>
              <a:ext uri="{FF2B5EF4-FFF2-40B4-BE49-F238E27FC236}">
                <a16:creationId xmlns:a16="http://schemas.microsoft.com/office/drawing/2014/main" id="{48026F5C-AEC1-4374-BD61-9991FD68E865}"/>
              </a:ext>
            </a:extLst>
          </p:cNvPr>
          <p:cNvSpPr/>
          <p:nvPr/>
        </p:nvSpPr>
        <p:spPr>
          <a:xfrm>
            <a:off x="8808172" y="3178231"/>
            <a:ext cx="1800000" cy="1800000"/>
          </a:xfrm>
          <a:prstGeom prst="mathMultiply">
            <a:avLst/>
          </a:prstGeom>
          <a:solidFill>
            <a:srgbClr val="FF5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1118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35" grpId="0" animBg="1"/>
      <p:bldP spid="36" grpId="0" animBg="1"/>
      <p:bldP spid="37" grpId="0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 Contents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B274E-AB91-4FC7-8F56-21AFF260298E}"/>
              </a:ext>
            </a:extLst>
          </p:cNvPr>
          <p:cNvSpPr txBox="1"/>
          <p:nvPr/>
        </p:nvSpPr>
        <p:spPr>
          <a:xfrm>
            <a:off x="1721427" y="3065318"/>
            <a:ext cx="8749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3-1. Development </a:t>
            </a:r>
          </a:p>
        </p:txBody>
      </p:sp>
    </p:spTree>
    <p:extLst>
      <p:ext uri="{BB962C8B-B14F-4D97-AF65-F5344CB8AC3E}">
        <p14:creationId xmlns:p14="http://schemas.microsoft.com/office/powerpoint/2010/main" val="2054813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 Service flow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6F1FFC-C0D3-41B1-A755-BA6C11140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02" y="1220154"/>
            <a:ext cx="1273966" cy="1273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F884AA-1149-4725-A6A6-F7F40001664C}"/>
              </a:ext>
            </a:extLst>
          </p:cNvPr>
          <p:cNvSpPr txBox="1"/>
          <p:nvPr/>
        </p:nvSpPr>
        <p:spPr>
          <a:xfrm>
            <a:off x="1247444" y="2494120"/>
            <a:ext cx="1091681" cy="600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853BE0-E888-4C55-BF85-FB63A8CE2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218" y="1447291"/>
            <a:ext cx="1102846" cy="11028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15DB43-BFE5-4CF6-8670-AA163D91A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3444">
            <a:off x="2447495" y="2647050"/>
            <a:ext cx="1102846" cy="11028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45FD71-1081-4106-83D0-6C9D7C7CEE4D}"/>
              </a:ext>
            </a:extLst>
          </p:cNvPr>
          <p:cNvSpPr txBox="1"/>
          <p:nvPr/>
        </p:nvSpPr>
        <p:spPr>
          <a:xfrm>
            <a:off x="3328127" y="1687535"/>
            <a:ext cx="4278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Register his photo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930D9-AFF7-405F-97B0-700367A6175D}"/>
              </a:ext>
            </a:extLst>
          </p:cNvPr>
          <p:cNvSpPr txBox="1"/>
          <p:nvPr/>
        </p:nvSpPr>
        <p:spPr>
          <a:xfrm>
            <a:off x="3238099" y="3391972"/>
            <a:ext cx="4278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Upload a picture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F18542-7C5C-4CFB-8003-05E2151E0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51324" y="2302659"/>
            <a:ext cx="681100" cy="11028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6E2BC7-16B7-49A5-9CC1-790DEB08F3D9}"/>
              </a:ext>
            </a:extLst>
          </p:cNvPr>
          <p:cNvSpPr txBox="1"/>
          <p:nvPr/>
        </p:nvSpPr>
        <p:spPr>
          <a:xfrm>
            <a:off x="5147302" y="2567284"/>
            <a:ext cx="641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Look for the user in the picture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EFFCBE-E493-429D-B0EA-9B11231B5D2C}"/>
              </a:ext>
            </a:extLst>
          </p:cNvPr>
          <p:cNvSpPr txBox="1"/>
          <p:nvPr/>
        </p:nvSpPr>
        <p:spPr>
          <a:xfrm>
            <a:off x="349343" y="4986001"/>
            <a:ext cx="10969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Create another picture that the other’s faces in the picture would be replaced with Simson’s faces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736A6E8-B0B8-44C9-879F-D5063508A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51324" y="3959584"/>
            <a:ext cx="681100" cy="11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1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How we did this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8EF055-6427-418C-87A5-BC348B90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789" y="1362710"/>
            <a:ext cx="6390421" cy="504698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BD3E06-E69C-4BDA-9839-CBD290BD4B31}"/>
              </a:ext>
            </a:extLst>
          </p:cNvPr>
          <p:cNvSpPr/>
          <p:nvPr/>
        </p:nvSpPr>
        <p:spPr>
          <a:xfrm>
            <a:off x="5733500" y="2984500"/>
            <a:ext cx="1975125" cy="22479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C4A278-B803-436C-A313-014444ED9D11}"/>
              </a:ext>
            </a:extLst>
          </p:cNvPr>
          <p:cNvSpPr/>
          <p:nvPr/>
        </p:nvSpPr>
        <p:spPr>
          <a:xfrm>
            <a:off x="4171812" y="3359150"/>
            <a:ext cx="1561687" cy="175895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E6EFACC-59D7-4A86-AD2C-168CDA7703BE}"/>
              </a:ext>
            </a:extLst>
          </p:cNvPr>
          <p:cNvSpPr/>
          <p:nvPr/>
        </p:nvSpPr>
        <p:spPr>
          <a:xfrm>
            <a:off x="5191155" y="4483735"/>
            <a:ext cx="904845" cy="102044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922853A-5E83-49E4-978B-C071E36BEF19}"/>
              </a:ext>
            </a:extLst>
          </p:cNvPr>
          <p:cNvSpPr/>
          <p:nvPr/>
        </p:nvSpPr>
        <p:spPr>
          <a:xfrm>
            <a:off x="2751732" y="3836035"/>
            <a:ext cx="1338690" cy="14986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36718DA-EE7E-4918-A5C7-441839866EAF}"/>
              </a:ext>
            </a:extLst>
          </p:cNvPr>
          <p:cNvSpPr/>
          <p:nvPr/>
        </p:nvSpPr>
        <p:spPr>
          <a:xfrm>
            <a:off x="7784825" y="3429000"/>
            <a:ext cx="1338690" cy="14986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14283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Face Recognition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276616-6B15-44AE-9959-A86AD972C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26" y="1415813"/>
            <a:ext cx="3894323" cy="496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90D11-1A14-4B36-94D8-0A1CD47649C2}"/>
              </a:ext>
            </a:extLst>
          </p:cNvPr>
          <p:cNvSpPr txBox="1"/>
          <p:nvPr/>
        </p:nvSpPr>
        <p:spPr>
          <a:xfrm>
            <a:off x="6286500" y="1625600"/>
            <a:ext cx="509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What</a:t>
            </a:r>
            <a:r>
              <a:rPr lang="ko-KR" altLang="en-US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Is</a:t>
            </a:r>
            <a:r>
              <a:rPr lang="ko-KR" altLang="en-US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HOG-Method?</a:t>
            </a:r>
            <a:endParaRPr lang="ko-KR" altLang="en-US" sz="3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8D6631-D68C-440F-8634-DFFD1EAD7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0" y="2885340"/>
            <a:ext cx="5092700" cy="331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2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How we did this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8EF055-6427-418C-87A5-BC348B90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789" y="1362710"/>
            <a:ext cx="6390421" cy="504698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EBD3E06-E69C-4BDA-9839-CBD290BD4B31}"/>
              </a:ext>
            </a:extLst>
          </p:cNvPr>
          <p:cNvSpPr/>
          <p:nvPr/>
        </p:nvSpPr>
        <p:spPr>
          <a:xfrm>
            <a:off x="5733500" y="2984500"/>
            <a:ext cx="1975125" cy="22479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AC4A278-B803-436C-A313-014444ED9D11}"/>
              </a:ext>
            </a:extLst>
          </p:cNvPr>
          <p:cNvSpPr/>
          <p:nvPr/>
        </p:nvSpPr>
        <p:spPr>
          <a:xfrm>
            <a:off x="4171812" y="3359150"/>
            <a:ext cx="1561687" cy="175895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E6EFACC-59D7-4A86-AD2C-168CDA7703BE}"/>
              </a:ext>
            </a:extLst>
          </p:cNvPr>
          <p:cNvSpPr/>
          <p:nvPr/>
        </p:nvSpPr>
        <p:spPr>
          <a:xfrm>
            <a:off x="5191155" y="4483735"/>
            <a:ext cx="904845" cy="102044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922853A-5E83-49E4-978B-C071E36BEF19}"/>
              </a:ext>
            </a:extLst>
          </p:cNvPr>
          <p:cNvSpPr/>
          <p:nvPr/>
        </p:nvSpPr>
        <p:spPr>
          <a:xfrm>
            <a:off x="2751732" y="3836035"/>
            <a:ext cx="1338690" cy="14986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36718DA-EE7E-4918-A5C7-441839866EAF}"/>
              </a:ext>
            </a:extLst>
          </p:cNvPr>
          <p:cNvSpPr/>
          <p:nvPr/>
        </p:nvSpPr>
        <p:spPr>
          <a:xfrm>
            <a:off x="7784825" y="3429000"/>
            <a:ext cx="1338690" cy="14986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82174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How we did this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B6DDD-5977-4C86-9478-B1BC6DEF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99" y="2283930"/>
            <a:ext cx="3024248" cy="33565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8ECAF2-BB1D-40D7-B4F2-2F5C2FCC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2" b="96324" l="7301" r="93142">
                        <a14:foregroundMark x1="46018" y1="4902" x2="46018" y2="8824"/>
                        <a14:foregroundMark x1="7743" y1="41422" x2="7743" y2="41422"/>
                        <a14:foregroundMark x1="28982" y1="58088" x2="28982" y2="58088"/>
                        <a14:foregroundMark x1="53540" y1="56373" x2="67920" y2="55882"/>
                        <a14:foregroundMark x1="67920" y1="55882" x2="69248" y2="55882"/>
                        <a14:foregroundMark x1="51770" y1="54657" x2="50221" y2="67157"/>
                        <a14:foregroundMark x1="54646" y1="47549" x2="48673" y2="59314"/>
                        <a14:foregroundMark x1="48673" y1="59314" x2="60177" y2="59559"/>
                        <a14:foregroundMark x1="60177" y1="59559" x2="47124" y2="54657"/>
                        <a14:foregroundMark x1="47124" y1="54657" x2="45575" y2="66912"/>
                        <a14:foregroundMark x1="45575" y1="66912" x2="53097" y2="67157"/>
                        <a14:foregroundMark x1="52212" y1="52451" x2="48009" y2="63725"/>
                        <a14:foregroundMark x1="48009" y1="63725" x2="59292" y2="70098"/>
                        <a14:foregroundMark x1="59292" y1="70098" x2="61283" y2="63725"/>
                        <a14:foregroundMark x1="44690" y1="55392" x2="36062" y2="63480"/>
                        <a14:foregroundMark x1="36062" y1="63480" x2="31416" y2="65441"/>
                        <a14:foregroundMark x1="31416" y1="57598" x2="28319" y2="50735"/>
                        <a14:foregroundMark x1="34071" y1="55392" x2="25442" y2="64461"/>
                        <a14:foregroundMark x1="25442" y1="64461" x2="22345" y2="62010"/>
                        <a14:foregroundMark x1="26327" y1="51961" x2="20796" y2="65196"/>
                        <a14:foregroundMark x1="20796" y1="65196" x2="21239" y2="68873"/>
                        <a14:foregroundMark x1="44469" y1="96324" x2="51106" y2="93382"/>
                        <a14:foregroundMark x1="91150" y1="67647" x2="91150" y2="67647"/>
                        <a14:foregroundMark x1="92035" y1="37500" x2="92035" y2="37500"/>
                        <a14:foregroundMark x1="93142" y1="63235" x2="93142" y2="63235"/>
                        <a14:foregroundMark x1="53540" y1="64216" x2="50221" y2="62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2955" y="2207373"/>
            <a:ext cx="3716279" cy="3433139"/>
          </a:xfrm>
          <a:prstGeom prst="rect">
            <a:avLst/>
          </a:prstGeom>
        </p:spPr>
      </p:pic>
      <p:sp>
        <p:nvSpPr>
          <p:cNvPr id="6" name="십자형 5">
            <a:extLst>
              <a:ext uri="{FF2B5EF4-FFF2-40B4-BE49-F238E27FC236}">
                <a16:creationId xmlns:a16="http://schemas.microsoft.com/office/drawing/2014/main" id="{2A7E4C58-EB8A-4347-99C0-096686602C15}"/>
              </a:ext>
            </a:extLst>
          </p:cNvPr>
          <p:cNvSpPr/>
          <p:nvPr/>
        </p:nvSpPr>
        <p:spPr>
          <a:xfrm>
            <a:off x="5530851" y="3352442"/>
            <a:ext cx="1130300" cy="1143000"/>
          </a:xfrm>
          <a:prstGeom prst="plus">
            <a:avLst>
              <a:gd name="adj" fmla="val 3174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85008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How we did this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B6DDD-5977-4C86-9478-B1BC6DEFF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76" y="2217791"/>
            <a:ext cx="3024248" cy="33565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8ECAF2-BB1D-40D7-B4F2-2F5C2FCC4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2" b="96324" l="7301" r="93142">
                        <a14:foregroundMark x1="46018" y1="4902" x2="46018" y2="8824"/>
                        <a14:foregroundMark x1="7743" y1="41422" x2="7743" y2="41422"/>
                        <a14:foregroundMark x1="28982" y1="58088" x2="28982" y2="58088"/>
                        <a14:foregroundMark x1="53540" y1="56373" x2="67920" y2="55882"/>
                        <a14:foregroundMark x1="67920" y1="55882" x2="69248" y2="55882"/>
                        <a14:foregroundMark x1="51770" y1="54657" x2="50221" y2="67157"/>
                        <a14:foregroundMark x1="54646" y1="47549" x2="48673" y2="59314"/>
                        <a14:foregroundMark x1="48673" y1="59314" x2="60177" y2="59559"/>
                        <a14:foregroundMark x1="60177" y1="59559" x2="47124" y2="54657"/>
                        <a14:foregroundMark x1="47124" y1="54657" x2="45575" y2="66912"/>
                        <a14:foregroundMark x1="45575" y1="66912" x2="53097" y2="67157"/>
                        <a14:foregroundMark x1="52212" y1="52451" x2="48009" y2="63725"/>
                        <a14:foregroundMark x1="48009" y1="63725" x2="59292" y2="70098"/>
                        <a14:foregroundMark x1="59292" y1="70098" x2="61283" y2="63725"/>
                        <a14:foregroundMark x1="44690" y1="55392" x2="36062" y2="63480"/>
                        <a14:foregroundMark x1="36062" y1="63480" x2="31416" y2="65441"/>
                        <a14:foregroundMark x1="31416" y1="57598" x2="28319" y2="50735"/>
                        <a14:foregroundMark x1="34071" y1="55392" x2="25442" y2="64461"/>
                        <a14:foregroundMark x1="25442" y1="64461" x2="22345" y2="62010"/>
                        <a14:foregroundMark x1="26327" y1="51961" x2="20796" y2="65196"/>
                        <a14:foregroundMark x1="20796" y1="65196" x2="21239" y2="68873"/>
                        <a14:foregroundMark x1="44469" y1="96324" x2="51106" y2="93382"/>
                        <a14:foregroundMark x1="91150" y1="67647" x2="91150" y2="67647"/>
                        <a14:foregroundMark x1="92035" y1="37500" x2="92035" y2="37500"/>
                        <a14:foregroundMark x1="93142" y1="63235" x2="93142" y2="63235"/>
                        <a14:foregroundMark x1="53540" y1="64216" x2="50221" y2="62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9465" y="1959437"/>
            <a:ext cx="3913069" cy="361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2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 Contents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B274E-AB91-4FC7-8F56-21AFF260298E}"/>
              </a:ext>
            </a:extLst>
          </p:cNvPr>
          <p:cNvSpPr txBox="1"/>
          <p:nvPr/>
        </p:nvSpPr>
        <p:spPr>
          <a:xfrm>
            <a:off x="1721427" y="1012190"/>
            <a:ext cx="8749146" cy="5477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Team Introduction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Project Overview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Development &amp; web UI 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Issues</a:t>
            </a:r>
          </a:p>
          <a:p>
            <a:pPr marL="342900" indent="-342900" algn="ctr">
              <a:lnSpc>
                <a:spcPct val="200000"/>
              </a:lnSpc>
              <a:buAutoNum type="arabicPeriod"/>
            </a:pPr>
            <a:r>
              <a:rPr lang="en-US" altLang="ko-KR" sz="3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3292784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F3900A0-1FD6-407B-AFD0-373913F20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1588136"/>
            <a:ext cx="6730364" cy="448690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What is </a:t>
            </a:r>
            <a:r>
              <a:rPr lang="en-US" altLang="ko-KR" sz="3500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CycleGAN</a:t>
            </a:r>
            <a:r>
              <a:rPr lang="en-US" altLang="ko-KR" sz="35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</a:t>
            </a:r>
            <a:endParaRPr lang="ko-KR" altLang="en-US" sz="35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A9783F-C0D9-4915-B934-253066060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57" y="1164589"/>
            <a:ext cx="9163049" cy="5638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48C5F8-C86C-4B89-A0D6-250AF5A04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72" y="1158238"/>
            <a:ext cx="9243934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7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What is </a:t>
            </a:r>
            <a:r>
              <a:rPr lang="en-US" altLang="ko-KR" sz="3500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CycleGAN</a:t>
            </a:r>
            <a:r>
              <a:rPr lang="en-US" altLang="ko-KR" sz="35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</a:t>
            </a:r>
            <a:endParaRPr lang="ko-KR" altLang="en-US" sz="3500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1F67BC-1873-4122-B976-D65A7AFCB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7" y="1504837"/>
            <a:ext cx="11405186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09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Dataset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E824D9-2E4D-473B-9ED2-4D978285C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1" y="2616200"/>
            <a:ext cx="2438400" cy="2438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83F60C-DA42-4EAB-87E3-079509D24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299" y="2616200"/>
            <a:ext cx="2438400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027D5E-5D6C-4625-AC88-595F144EAB88}"/>
              </a:ext>
            </a:extLst>
          </p:cNvPr>
          <p:cNvSpPr txBox="1"/>
          <p:nvPr/>
        </p:nvSpPr>
        <p:spPr>
          <a:xfrm>
            <a:off x="1276351" y="1397000"/>
            <a:ext cx="3924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/>
              <a:t>Human Face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03D98-B6F9-4CD5-A59C-19F2BE79F212}"/>
              </a:ext>
            </a:extLst>
          </p:cNvPr>
          <p:cNvSpPr txBox="1"/>
          <p:nvPr/>
        </p:nvSpPr>
        <p:spPr>
          <a:xfrm>
            <a:off x="6991350" y="1416775"/>
            <a:ext cx="4203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/>
              <a:t>Simpson Face</a:t>
            </a:r>
            <a:endParaRPr lang="ko-KR" altLang="en-US" sz="4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599050-55B4-4640-908F-3F7860E13FFE}"/>
              </a:ext>
            </a:extLst>
          </p:cNvPr>
          <p:cNvSpPr txBox="1"/>
          <p:nvPr/>
        </p:nvSpPr>
        <p:spPr>
          <a:xfrm>
            <a:off x="6991350" y="5441225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hlinkClick r:id="rId5"/>
              </a:rPr>
              <a:t>https://www.kaggle.com/kostastokis/simpsons-faces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4CEA17-F737-4827-A0AA-8221CE879803}"/>
              </a:ext>
            </a:extLst>
          </p:cNvPr>
          <p:cNvSpPr txBox="1"/>
          <p:nvPr/>
        </p:nvSpPr>
        <p:spPr>
          <a:xfrm>
            <a:off x="1104900" y="54610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hlinkClick r:id="rId6"/>
              </a:rPr>
              <a:t>https://github.com/NVlabs/ffhq-dataset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431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How can we develop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319AA-CA9D-4716-A2A3-88BB9C93AD25}"/>
              </a:ext>
            </a:extLst>
          </p:cNvPr>
          <p:cNvSpPr txBox="1"/>
          <p:nvPr/>
        </p:nvSpPr>
        <p:spPr>
          <a:xfrm>
            <a:off x="473469" y="1501775"/>
            <a:ext cx="11147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Face Net : search face with KNN Method</a:t>
            </a:r>
            <a:endParaRPr lang="ko-KR" altLang="en-US" sz="4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C29F509-23F0-43E6-A357-48FD003D4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53" y="3086597"/>
            <a:ext cx="10831862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6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</a:t>
            </a:r>
            <a:r>
              <a:rPr lang="en-US" altLang="ko-KR" sz="35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CycleGAN</a:t>
            </a:r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images from train data set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A5BF0A-45E3-4B04-BD1C-1BB7C5E66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282700"/>
            <a:ext cx="2438400" cy="2438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A43473-9602-4976-8382-ADA5138B1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1282700"/>
            <a:ext cx="2438400" cy="2438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DA0215-B1C8-406B-A0A7-A65E999DCB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102100"/>
            <a:ext cx="2438400" cy="2438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077302-984E-4ACB-96D1-85A845BA2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4102100"/>
            <a:ext cx="2438400" cy="2438400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05830FF-B754-4064-8568-7946DBDFFE56}"/>
              </a:ext>
            </a:extLst>
          </p:cNvPr>
          <p:cNvSpPr/>
          <p:nvPr/>
        </p:nvSpPr>
        <p:spPr>
          <a:xfrm>
            <a:off x="5334000" y="2082800"/>
            <a:ext cx="1524000" cy="838200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36A43B2-E958-4902-8FA7-BD8FF9F341A4}"/>
              </a:ext>
            </a:extLst>
          </p:cNvPr>
          <p:cNvSpPr/>
          <p:nvPr/>
        </p:nvSpPr>
        <p:spPr>
          <a:xfrm>
            <a:off x="5334000" y="4902200"/>
            <a:ext cx="1524000" cy="838200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614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</a:t>
            </a:r>
            <a:r>
              <a:rPr lang="en-US" altLang="ko-KR" sz="3500" b="1" dirty="0" err="1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CycleGAN</a:t>
            </a:r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images from train data set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CEBD9B-F36B-40D6-9598-CFD17F07B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403" y="2641600"/>
            <a:ext cx="2438400" cy="2438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68E728-26C4-4880-BF88-97C4C6061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99" y="2641600"/>
            <a:ext cx="2438400" cy="243840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8840CCB9-9BCF-4F6E-8668-04F8A1B4310D}"/>
              </a:ext>
            </a:extLst>
          </p:cNvPr>
          <p:cNvSpPr/>
          <p:nvPr/>
        </p:nvSpPr>
        <p:spPr>
          <a:xfrm>
            <a:off x="5334000" y="3492500"/>
            <a:ext cx="1524000" cy="838200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53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Results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260EA6-4BD5-4438-86D5-476F1001F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012191"/>
            <a:ext cx="772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4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Results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206220-4786-4F8B-8478-5ACED9B58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3983036"/>
            <a:ext cx="2552699" cy="25389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613DAA-05E9-489B-8C96-12E193293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1226026"/>
            <a:ext cx="2552700" cy="2543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C8C362-D0FE-483D-8708-6D9A3A5A1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0" y="1226026"/>
            <a:ext cx="2538974" cy="25389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8DAD69-20DE-433F-8134-C3A57C19C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0" y="3983036"/>
            <a:ext cx="2538974" cy="2538974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282DB91-C5D0-4C60-9214-A1EB08D9B2B8}"/>
              </a:ext>
            </a:extLst>
          </p:cNvPr>
          <p:cNvSpPr/>
          <p:nvPr/>
        </p:nvSpPr>
        <p:spPr>
          <a:xfrm>
            <a:off x="5334000" y="2076413"/>
            <a:ext cx="1524000" cy="838200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DE20159-A2D9-4A44-AF5A-B50CF6510934}"/>
              </a:ext>
            </a:extLst>
          </p:cNvPr>
          <p:cNvSpPr/>
          <p:nvPr/>
        </p:nvSpPr>
        <p:spPr>
          <a:xfrm>
            <a:off x="5334000" y="4833423"/>
            <a:ext cx="1524000" cy="838200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985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Results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15379-B793-42C5-8960-BEA07C579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012191"/>
            <a:ext cx="77216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7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 Contents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B274E-AB91-4FC7-8F56-21AFF260298E}"/>
              </a:ext>
            </a:extLst>
          </p:cNvPr>
          <p:cNvSpPr txBox="1"/>
          <p:nvPr/>
        </p:nvSpPr>
        <p:spPr>
          <a:xfrm>
            <a:off x="1721427" y="3429000"/>
            <a:ext cx="8749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3-2. Web UI</a:t>
            </a:r>
          </a:p>
        </p:txBody>
      </p:sp>
    </p:spTree>
    <p:extLst>
      <p:ext uri="{BB962C8B-B14F-4D97-AF65-F5344CB8AC3E}">
        <p14:creationId xmlns:p14="http://schemas.microsoft.com/office/powerpoint/2010/main" val="347016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 Contents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B274E-AB91-4FC7-8F56-21AFF260298E}"/>
              </a:ext>
            </a:extLst>
          </p:cNvPr>
          <p:cNvSpPr txBox="1"/>
          <p:nvPr/>
        </p:nvSpPr>
        <p:spPr>
          <a:xfrm>
            <a:off x="1721427" y="3429000"/>
            <a:ext cx="8749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altLang="ko-KR" sz="4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Team Introduction</a:t>
            </a:r>
          </a:p>
        </p:txBody>
      </p:sp>
    </p:spTree>
    <p:extLst>
      <p:ext uri="{BB962C8B-B14F-4D97-AF65-F5344CB8AC3E}">
        <p14:creationId xmlns:p14="http://schemas.microsoft.com/office/powerpoint/2010/main" val="95857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Web UI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FB07BF-2608-4A02-BE78-47FED8955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25" y="1012190"/>
            <a:ext cx="10392549" cy="58458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D56D46-B70A-4701-9EDA-8AEA094C1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25" y="1012191"/>
            <a:ext cx="10225074" cy="58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7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Web UI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D8B5A2-A22F-426C-8973-C00B8837E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08" y="1012191"/>
            <a:ext cx="9313383" cy="58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45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Web UI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E5D844-BC3B-4440-88AB-A9D237C87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08" y="1012191"/>
            <a:ext cx="9313383" cy="5719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2EFA7E-ED52-4F09-8A3F-45D22D892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88" y="1138472"/>
            <a:ext cx="12328574" cy="571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5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Web UI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515432-BA81-4748-8446-DDCEFB487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66" y="1025477"/>
            <a:ext cx="7766268" cy="58325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E59404-E62D-4B66-9BED-56370AC19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80" y="1012191"/>
            <a:ext cx="9381440" cy="56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383FBC-D4CE-47EB-91AA-E3A79BE346C1}"/>
              </a:ext>
            </a:extLst>
          </p:cNvPr>
          <p:cNvSpPr/>
          <p:nvPr/>
        </p:nvSpPr>
        <p:spPr>
          <a:xfrm>
            <a:off x="0" y="1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500" b="1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Web UI “</a:t>
            </a:r>
            <a:endParaRPr lang="ko-KR" altLang="en-US" sz="3500" b="1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77EF52-1CED-40BC-837C-E4C52390C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00" y="1012191"/>
            <a:ext cx="8806600" cy="585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97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 Contents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B274E-AB91-4FC7-8F56-21AFF260298E}"/>
              </a:ext>
            </a:extLst>
          </p:cNvPr>
          <p:cNvSpPr txBox="1"/>
          <p:nvPr/>
        </p:nvSpPr>
        <p:spPr>
          <a:xfrm>
            <a:off x="1721427" y="3429000"/>
            <a:ext cx="8749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 Issues</a:t>
            </a:r>
          </a:p>
        </p:txBody>
      </p:sp>
    </p:spTree>
    <p:extLst>
      <p:ext uri="{BB962C8B-B14F-4D97-AF65-F5344CB8AC3E}">
        <p14:creationId xmlns:p14="http://schemas.microsoft.com/office/powerpoint/2010/main" val="1221503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 These are Our Issues !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B274E-AB91-4FC7-8F56-21AFF260298E}"/>
              </a:ext>
            </a:extLst>
          </p:cNvPr>
          <p:cNvSpPr txBox="1"/>
          <p:nvPr/>
        </p:nvSpPr>
        <p:spPr>
          <a:xfrm>
            <a:off x="214746" y="1955165"/>
            <a:ext cx="11762508" cy="3487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 are Django newbies! 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How can we deploy our app with Docker ?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Lack of resources and time for training data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3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Real-time operation problems  </a:t>
            </a:r>
          </a:p>
        </p:txBody>
      </p:sp>
    </p:spTree>
    <p:extLst>
      <p:ext uri="{BB962C8B-B14F-4D97-AF65-F5344CB8AC3E}">
        <p14:creationId xmlns:p14="http://schemas.microsoft.com/office/powerpoint/2010/main" val="127015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 Limits….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B274E-AB91-4FC7-8F56-21AFF260298E}"/>
              </a:ext>
            </a:extLst>
          </p:cNvPr>
          <p:cNvSpPr txBox="1"/>
          <p:nvPr/>
        </p:nvSpPr>
        <p:spPr>
          <a:xfrm>
            <a:off x="214746" y="1802765"/>
            <a:ext cx="11762508" cy="388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It took so long for training the model(over 5days)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So, we had problems in tuning </a:t>
            </a:r>
            <a:r>
              <a:rPr lang="en-US" altLang="ko-KR" sz="28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HyperParameter</a:t>
            </a: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after training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We wanted to make the surrounding of faces look more natural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The face data of training sets mostly included western faces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So, it couldn’t recognize eastern faces’ features </a:t>
            </a:r>
          </a:p>
        </p:txBody>
      </p:sp>
    </p:spTree>
    <p:extLst>
      <p:ext uri="{BB962C8B-B14F-4D97-AF65-F5344CB8AC3E}">
        <p14:creationId xmlns:p14="http://schemas.microsoft.com/office/powerpoint/2010/main" val="533747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B274E-AB91-4FC7-8F56-21AFF260298E}"/>
              </a:ext>
            </a:extLst>
          </p:cNvPr>
          <p:cNvSpPr txBox="1"/>
          <p:nvPr/>
        </p:nvSpPr>
        <p:spPr>
          <a:xfrm>
            <a:off x="1721427" y="3429000"/>
            <a:ext cx="87491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450982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Reference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Google Shape;181;p28">
            <a:extLst>
              <a:ext uri="{FF2B5EF4-FFF2-40B4-BE49-F238E27FC236}">
                <a16:creationId xmlns:a16="http://schemas.microsoft.com/office/drawing/2014/main" id="{9F751592-6AC7-42EA-9981-8E3AE95674A1}"/>
              </a:ext>
            </a:extLst>
          </p:cNvPr>
          <p:cNvSpPr txBox="1"/>
          <p:nvPr/>
        </p:nvSpPr>
        <p:spPr>
          <a:xfrm>
            <a:off x="517940" y="2761620"/>
            <a:ext cx="11674060" cy="2677155"/>
          </a:xfrm>
          <a:prstGeom prst="rect">
            <a:avLst/>
          </a:prstGeom>
          <a:noFill/>
          <a:ln w="9525" cap="flat" cmpd="sng">
            <a:solidFill>
              <a:schemeClr val="lt1">
                <a:alpha val="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-US" altLang="ko-KR" sz="1500" b="1" u="sng" dirty="0">
                <a:hlinkClick r:id="rId2"/>
              </a:rPr>
              <a:t>https://github.com/davidsandberg/facenet</a:t>
            </a:r>
            <a:endParaRPr lang="en-US" altLang="ko-KR" sz="1500" b="1" u="sng" dirty="0"/>
          </a:p>
          <a:p>
            <a:endParaRPr lang="en-US" altLang="ko-KR" sz="1500" b="1" dirty="0"/>
          </a:p>
          <a:p>
            <a:r>
              <a:rPr lang="en-US" altLang="ko-KR" sz="1500" b="1" u="sng" dirty="0">
                <a:hlinkClick r:id="rId3"/>
              </a:rPr>
              <a:t>https://github.com/xhujoy/CycleGAN-tensorflow</a:t>
            </a:r>
            <a:endParaRPr lang="en-US" altLang="ko-KR" sz="1500" b="1" dirty="0"/>
          </a:p>
          <a:p>
            <a:endParaRPr lang="en-US" altLang="ko-KR" sz="1500" b="1" u="sng" dirty="0">
              <a:hlinkClick r:id="rId4"/>
            </a:endParaRPr>
          </a:p>
          <a:p>
            <a:r>
              <a:rPr lang="en-US" altLang="ko-KR" sz="1500" b="1" u="sng" dirty="0">
                <a:hlinkClick r:id="rId4"/>
              </a:rPr>
              <a:t>https://www.kaggle.com/kostastokis/simpsons-faces</a:t>
            </a:r>
            <a:endParaRPr lang="en-US" altLang="ko-KR" sz="1500" b="1" dirty="0"/>
          </a:p>
          <a:p>
            <a:r>
              <a:rPr lang="en-US" altLang="ko-KR" sz="1500" b="1" u="sng" dirty="0">
                <a:hlinkClick r:id="rId5"/>
              </a:rPr>
              <a:t>https://github.com/NVlabs/ffhq-dataset</a:t>
            </a:r>
            <a:r>
              <a:rPr lang="en-US" altLang="ko-KR" sz="1500" b="1" dirty="0"/>
              <a:t> </a:t>
            </a:r>
          </a:p>
          <a:p>
            <a:endParaRPr lang="en-US" altLang="ko-KR" sz="1500" b="1" dirty="0"/>
          </a:p>
          <a:p>
            <a:r>
              <a:rPr lang="en-US" altLang="ko-KR" sz="1500" b="1" dirty="0">
                <a:hlinkClick r:id="rId6"/>
              </a:rPr>
              <a:t>https://www.cvfoundation.org/openaccess/content_cvpr_2015/papers/Schroff_FaceNet_A_Unified_2015_CVPR_paper.pdf</a:t>
            </a:r>
            <a:endParaRPr lang="en-US" altLang="ko-KR" sz="1500" b="1" dirty="0"/>
          </a:p>
          <a:p>
            <a:r>
              <a:rPr lang="en-US" altLang="ko-KR" sz="1500" b="1" dirty="0"/>
              <a:t> </a:t>
            </a:r>
            <a:br>
              <a:rPr lang="en-US" altLang="ko-KR" sz="1500" b="1" dirty="0"/>
            </a:br>
            <a:r>
              <a:rPr lang="en-US" altLang="ko-KR" sz="1500" b="1" dirty="0">
                <a:hlinkClick r:id="rId7"/>
              </a:rPr>
              <a:t>https://www.youtube.com/watch?v=9N_uOIPghuo</a:t>
            </a:r>
            <a:r>
              <a:rPr lang="en-US" altLang="ko-KR" sz="1500" b="1" dirty="0"/>
              <a:t> </a:t>
            </a:r>
            <a:endParaRPr sz="1500" b="1" dirty="0"/>
          </a:p>
        </p:txBody>
      </p:sp>
    </p:spTree>
    <p:extLst>
      <p:ext uri="{BB962C8B-B14F-4D97-AF65-F5344CB8AC3E}">
        <p14:creationId xmlns:p14="http://schemas.microsoft.com/office/powerpoint/2010/main" val="465147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Who work for this Project ?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F38C21-052D-443E-98A3-6F7DE415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58" y="1411703"/>
            <a:ext cx="10700084" cy="4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 How do we collaborate ?“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4B90E1-4B79-4497-BE1E-8E1603A2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873" y="2146913"/>
            <a:ext cx="7359586" cy="46383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1A0C72-3A83-40FE-99B7-E5CA776BE3F3}"/>
              </a:ext>
            </a:extLst>
          </p:cNvPr>
          <p:cNvSpPr txBox="1"/>
          <p:nvPr/>
        </p:nvSpPr>
        <p:spPr>
          <a:xfrm>
            <a:off x="1007918" y="1164053"/>
            <a:ext cx="10176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https://github.com/onlyyou-teamb</a:t>
            </a:r>
            <a:endParaRPr lang="en-US" altLang="ko-KR" sz="4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46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 How do we collaborate ?“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A22F90-04EA-4D26-A7D7-D5BA8CAA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7" y="1140949"/>
            <a:ext cx="11547763" cy="55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03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“ Contents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B274E-AB91-4FC7-8F56-21AFF260298E}"/>
              </a:ext>
            </a:extLst>
          </p:cNvPr>
          <p:cNvSpPr txBox="1"/>
          <p:nvPr/>
        </p:nvSpPr>
        <p:spPr>
          <a:xfrm>
            <a:off x="1721427" y="3429000"/>
            <a:ext cx="8749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318550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Why we start this project ?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8CB716-DC26-426A-9923-CBBFD466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65" y="1578141"/>
            <a:ext cx="6098771" cy="481664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3A0F597-8B68-4766-A001-A0B689ACFBD1}"/>
              </a:ext>
            </a:extLst>
          </p:cNvPr>
          <p:cNvSpPr/>
          <p:nvPr/>
        </p:nvSpPr>
        <p:spPr>
          <a:xfrm>
            <a:off x="6370320" y="3553460"/>
            <a:ext cx="1656080" cy="807720"/>
          </a:xfrm>
          <a:prstGeom prst="rightArrow">
            <a:avLst/>
          </a:prstGeom>
          <a:gradFill>
            <a:gsLst>
              <a:gs pos="29000">
                <a:srgbClr val="F4B947"/>
              </a:gs>
              <a:gs pos="73000">
                <a:srgbClr val="FFFF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052" name="Picture 4" descr="instagramì ëí ì´ë¯¸ì§ ê²ìê²°ê³¼">
            <a:extLst>
              <a:ext uri="{FF2B5EF4-FFF2-40B4-BE49-F238E27FC236}">
                <a16:creationId xmlns:a16="http://schemas.microsoft.com/office/drawing/2014/main" id="{1E7E0CDC-2256-4C36-A2AD-0F24E06E7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r="18075"/>
          <a:stretch/>
        </p:blipFill>
        <p:spPr bwMode="auto">
          <a:xfrm>
            <a:off x="8031480" y="2527267"/>
            <a:ext cx="3012440" cy="292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곱하기 기호 8">
            <a:extLst>
              <a:ext uri="{FF2B5EF4-FFF2-40B4-BE49-F238E27FC236}">
                <a16:creationId xmlns:a16="http://schemas.microsoft.com/office/drawing/2014/main" id="{34B34238-9802-40DE-83AA-E72EC9545AE9}"/>
              </a:ext>
            </a:extLst>
          </p:cNvPr>
          <p:cNvSpPr/>
          <p:nvPr/>
        </p:nvSpPr>
        <p:spPr>
          <a:xfrm>
            <a:off x="6510287" y="3429000"/>
            <a:ext cx="1106905" cy="1114926"/>
          </a:xfrm>
          <a:prstGeom prst="mathMultiply">
            <a:avLst/>
          </a:prstGeom>
          <a:solidFill>
            <a:srgbClr val="FF5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013AF4E-5DC5-4B74-BFD8-276C4044E63A}"/>
              </a:ext>
            </a:extLst>
          </p:cNvPr>
          <p:cNvSpPr/>
          <p:nvPr/>
        </p:nvSpPr>
        <p:spPr>
          <a:xfrm>
            <a:off x="4994096" y="3661055"/>
            <a:ext cx="1033231" cy="11759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578A412-A6DA-47F1-BC22-2C41EDEDA3EC}"/>
              </a:ext>
            </a:extLst>
          </p:cNvPr>
          <p:cNvSpPr/>
          <p:nvPr/>
        </p:nvSpPr>
        <p:spPr>
          <a:xfrm>
            <a:off x="226778" y="3957320"/>
            <a:ext cx="1264734" cy="143940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87BB07-AE12-45B6-A930-8F688881B08D}"/>
              </a:ext>
            </a:extLst>
          </p:cNvPr>
          <p:cNvSpPr/>
          <p:nvPr/>
        </p:nvSpPr>
        <p:spPr>
          <a:xfrm>
            <a:off x="2444859" y="4543926"/>
            <a:ext cx="1033231" cy="117592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28AAEF0-17EF-46BA-935B-36AFF5C422EE}"/>
              </a:ext>
            </a:extLst>
          </p:cNvPr>
          <p:cNvSpPr/>
          <p:nvPr/>
        </p:nvSpPr>
        <p:spPr>
          <a:xfrm>
            <a:off x="1806044" y="2527267"/>
            <a:ext cx="3272046" cy="1175925"/>
          </a:xfrm>
          <a:prstGeom prst="ellipse">
            <a:avLst/>
          </a:prstGeom>
          <a:solidFill>
            <a:srgbClr val="FFC0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Candara" panose="020E0502030303020204" pitchFamily="34" charset="0"/>
              </a:rPr>
              <a:t>They</a:t>
            </a:r>
            <a:r>
              <a:rPr lang="ko-KR" altLang="en-US" sz="2400" b="1" dirty="0">
                <a:latin typeface="Candara" panose="020E0502030303020204" pitchFamily="34" charset="0"/>
              </a:rPr>
              <a:t> </a:t>
            </a:r>
            <a:r>
              <a:rPr lang="en-US" altLang="ko-KR" sz="2400" b="1" dirty="0">
                <a:latin typeface="Candara" panose="020E0502030303020204" pitchFamily="34" charset="0"/>
              </a:rPr>
              <a:t>don’t</a:t>
            </a:r>
            <a:r>
              <a:rPr lang="ko-KR" altLang="en-US" sz="2400" b="1" dirty="0">
                <a:latin typeface="Candara" panose="020E0502030303020204" pitchFamily="34" charset="0"/>
              </a:rPr>
              <a:t> </a:t>
            </a:r>
            <a:r>
              <a:rPr lang="en-US" altLang="ko-KR" sz="2400" b="1" dirty="0">
                <a:latin typeface="Candara" panose="020E0502030303020204" pitchFamily="34" charset="0"/>
              </a:rPr>
              <a:t>want</a:t>
            </a:r>
            <a:r>
              <a:rPr lang="ko-KR" altLang="en-US" sz="2400" b="1" dirty="0">
                <a:latin typeface="Candara" panose="020E0502030303020204" pitchFamily="34" charset="0"/>
              </a:rPr>
              <a:t> </a:t>
            </a:r>
            <a:r>
              <a:rPr lang="en-US" altLang="ko-KR" sz="2400" b="1" dirty="0">
                <a:latin typeface="Candara" panose="020E0502030303020204" pitchFamily="34" charset="0"/>
              </a:rPr>
              <a:t>to</a:t>
            </a:r>
            <a:r>
              <a:rPr lang="ko-KR" altLang="en-US" sz="2400" b="1" dirty="0">
                <a:latin typeface="Candara" panose="020E0502030303020204" pitchFamily="34" charset="0"/>
              </a:rPr>
              <a:t> </a:t>
            </a:r>
            <a:r>
              <a:rPr lang="en-US" altLang="ko-KR" sz="2400" b="1" dirty="0">
                <a:latin typeface="Candara" panose="020E0502030303020204" pitchFamily="34" charset="0"/>
              </a:rPr>
              <a:t>appear..!</a:t>
            </a:r>
            <a:endParaRPr lang="ko-KR" altLang="en-US" sz="2400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E83E085-1171-4A7A-851B-3E80C0162290}"/>
              </a:ext>
            </a:extLst>
          </p:cNvPr>
          <p:cNvSpPr/>
          <p:nvPr/>
        </p:nvSpPr>
        <p:spPr>
          <a:xfrm>
            <a:off x="0" y="0"/>
            <a:ext cx="12192000" cy="1012190"/>
          </a:xfrm>
          <a:prstGeom prst="rect">
            <a:avLst/>
          </a:prstGeom>
          <a:gradFill flip="none" rotWithShape="1">
            <a:gsLst>
              <a:gs pos="59000">
                <a:srgbClr val="F4B947"/>
              </a:gs>
              <a:gs pos="23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“ Why we start this project ? “</a:t>
            </a:r>
            <a:endParaRPr lang="ko-KR" altLang="en-US" sz="3600" b="1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8CB716-DC26-426A-9923-CBBFD4669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086610"/>
            <a:ext cx="5648326" cy="4236720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3A0F597-8B68-4766-A001-A0B689ACFBD1}"/>
              </a:ext>
            </a:extLst>
          </p:cNvPr>
          <p:cNvSpPr/>
          <p:nvPr/>
        </p:nvSpPr>
        <p:spPr>
          <a:xfrm>
            <a:off x="6370320" y="3801110"/>
            <a:ext cx="1656080" cy="807720"/>
          </a:xfrm>
          <a:prstGeom prst="rightArrow">
            <a:avLst/>
          </a:prstGeom>
          <a:gradFill>
            <a:gsLst>
              <a:gs pos="29000">
                <a:srgbClr val="F4B947"/>
              </a:gs>
              <a:gs pos="73000">
                <a:srgbClr val="FFFF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2052" name="Picture 4" descr="instagramì ëí ì´ë¯¸ì§ ê²ìê²°ê³¼">
            <a:extLst>
              <a:ext uri="{FF2B5EF4-FFF2-40B4-BE49-F238E27FC236}">
                <a16:creationId xmlns:a16="http://schemas.microsoft.com/office/drawing/2014/main" id="{1E7E0CDC-2256-4C36-A2AD-0F24E06E7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0" r="18075"/>
          <a:stretch/>
        </p:blipFill>
        <p:spPr bwMode="auto">
          <a:xfrm>
            <a:off x="8031480" y="2774917"/>
            <a:ext cx="3012440" cy="292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6E17B082-AF9B-457D-B520-52535D193D14}"/>
              </a:ext>
            </a:extLst>
          </p:cNvPr>
          <p:cNvSpPr/>
          <p:nvPr/>
        </p:nvSpPr>
        <p:spPr>
          <a:xfrm>
            <a:off x="6690360" y="3843020"/>
            <a:ext cx="746759" cy="723900"/>
          </a:xfrm>
          <a:prstGeom prst="donut">
            <a:avLst/>
          </a:prstGeom>
          <a:solidFill>
            <a:srgbClr val="FF5B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BCDD6C-BDD4-4A69-AEF4-C27218078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6324" l="7301" r="93142">
                        <a14:foregroundMark x1="46018" y1="4902" x2="46018" y2="8824"/>
                        <a14:foregroundMark x1="7743" y1="41422" x2="7743" y2="41422"/>
                        <a14:foregroundMark x1="28982" y1="58088" x2="28982" y2="58088"/>
                        <a14:foregroundMark x1="53540" y1="56373" x2="67920" y2="55882"/>
                        <a14:foregroundMark x1="67920" y1="55882" x2="69248" y2="55882"/>
                        <a14:foregroundMark x1="51770" y1="54657" x2="50221" y2="67157"/>
                        <a14:foregroundMark x1="54646" y1="47549" x2="48673" y2="59314"/>
                        <a14:foregroundMark x1="48673" y1="59314" x2="60177" y2="59559"/>
                        <a14:foregroundMark x1="60177" y1="59559" x2="47124" y2="54657"/>
                        <a14:foregroundMark x1="47124" y1="54657" x2="45575" y2="66912"/>
                        <a14:foregroundMark x1="45575" y1="66912" x2="53097" y2="67157"/>
                        <a14:foregroundMark x1="52212" y1="52451" x2="48009" y2="63725"/>
                        <a14:foregroundMark x1="48009" y1="63725" x2="59292" y2="70098"/>
                        <a14:foregroundMark x1="59292" y1="70098" x2="61283" y2="63725"/>
                        <a14:foregroundMark x1="44690" y1="55392" x2="36062" y2="63480"/>
                        <a14:foregroundMark x1="36062" y1="63480" x2="31416" y2="65441"/>
                        <a14:foregroundMark x1="31416" y1="57598" x2="28319" y2="50735"/>
                        <a14:foregroundMark x1="34071" y1="55392" x2="25442" y2="64461"/>
                        <a14:foregroundMark x1="25442" y1="64461" x2="22345" y2="62010"/>
                        <a14:foregroundMark x1="26327" y1="51961" x2="20796" y2="65196"/>
                        <a14:foregroundMark x1="20796" y1="65196" x2="21239" y2="68873"/>
                        <a14:foregroundMark x1="44469" y1="96324" x2="51106" y2="93382"/>
                        <a14:foregroundMark x1="91150" y1="67647" x2="91150" y2="67647"/>
                        <a14:foregroundMark x1="92035" y1="37500" x2="92035" y2="37500"/>
                        <a14:foregroundMark x1="93142" y1="63235" x2="93142" y2="63235"/>
                        <a14:foregroundMark x1="53540" y1="64216" x2="50221" y2="62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2616" y="3210326"/>
            <a:ext cx="1724025" cy="1592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39DED-3CF4-49FD-BBE4-6E2B04365AAC}"/>
              </a:ext>
            </a:extLst>
          </p:cNvPr>
          <p:cNvSpPr txBox="1"/>
          <p:nvPr/>
        </p:nvSpPr>
        <p:spPr>
          <a:xfrm>
            <a:off x="447675" y="1498426"/>
            <a:ext cx="8478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If their faces turn into Simpson’s faces..</a:t>
            </a:r>
            <a:endParaRPr lang="ko-KR" altLang="en-US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76CF2A-6DB8-484A-8C9A-208FBFC18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6324" l="7301" r="93142">
                        <a14:foregroundMark x1="46018" y1="4902" x2="46018" y2="8824"/>
                        <a14:foregroundMark x1="7743" y1="41422" x2="7743" y2="41422"/>
                        <a14:foregroundMark x1="28982" y1="58088" x2="28982" y2="58088"/>
                        <a14:foregroundMark x1="53540" y1="56373" x2="67920" y2="55882"/>
                        <a14:foregroundMark x1="67920" y1="55882" x2="69248" y2="55882"/>
                        <a14:foregroundMark x1="51770" y1="54657" x2="50221" y2="67157"/>
                        <a14:foregroundMark x1="54646" y1="47549" x2="48673" y2="59314"/>
                        <a14:foregroundMark x1="48673" y1="59314" x2="60177" y2="59559"/>
                        <a14:foregroundMark x1="60177" y1="59559" x2="47124" y2="54657"/>
                        <a14:foregroundMark x1="47124" y1="54657" x2="45575" y2="66912"/>
                        <a14:foregroundMark x1="45575" y1="66912" x2="53097" y2="67157"/>
                        <a14:foregroundMark x1="52212" y1="52451" x2="48009" y2="63725"/>
                        <a14:foregroundMark x1="48009" y1="63725" x2="59292" y2="70098"/>
                        <a14:foregroundMark x1="59292" y1="70098" x2="61283" y2="63725"/>
                        <a14:foregroundMark x1="44690" y1="55392" x2="36062" y2="63480"/>
                        <a14:foregroundMark x1="36062" y1="63480" x2="31416" y2="65441"/>
                        <a14:foregroundMark x1="31416" y1="57598" x2="28319" y2="50735"/>
                        <a14:foregroundMark x1="34071" y1="55392" x2="25442" y2="64461"/>
                        <a14:foregroundMark x1="25442" y1="64461" x2="22345" y2="62010"/>
                        <a14:foregroundMark x1="26327" y1="51961" x2="20796" y2="65196"/>
                        <a14:foregroundMark x1="20796" y1="65196" x2="21239" y2="68873"/>
                        <a14:foregroundMark x1="44469" y1="96324" x2="51106" y2="93382"/>
                        <a14:foregroundMark x1="91150" y1="67647" x2="91150" y2="67647"/>
                        <a14:foregroundMark x1="92035" y1="37500" x2="92035" y2="37500"/>
                        <a14:foregroundMark x1="93142" y1="63235" x2="93142" y2="63235"/>
                        <a14:foregroundMark x1="53540" y1="64216" x2="50221" y2="62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1041" y="4477785"/>
            <a:ext cx="1321037" cy="12203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C5377A5-5F0C-4A01-915D-6C2712291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02" b="96324" l="7301" r="93142">
                        <a14:foregroundMark x1="46018" y1="4902" x2="46018" y2="8824"/>
                        <a14:foregroundMark x1="7743" y1="41422" x2="7743" y2="41422"/>
                        <a14:foregroundMark x1="28982" y1="58088" x2="28982" y2="58088"/>
                        <a14:foregroundMark x1="53540" y1="56373" x2="67920" y2="55882"/>
                        <a14:foregroundMark x1="67920" y1="55882" x2="69248" y2="55882"/>
                        <a14:foregroundMark x1="51770" y1="54657" x2="50221" y2="67157"/>
                        <a14:foregroundMark x1="54646" y1="47549" x2="48673" y2="59314"/>
                        <a14:foregroundMark x1="48673" y1="59314" x2="60177" y2="59559"/>
                        <a14:foregroundMark x1="60177" y1="59559" x2="47124" y2="54657"/>
                        <a14:foregroundMark x1="47124" y1="54657" x2="45575" y2="66912"/>
                        <a14:foregroundMark x1="45575" y1="66912" x2="53097" y2="67157"/>
                        <a14:foregroundMark x1="52212" y1="52451" x2="48009" y2="63725"/>
                        <a14:foregroundMark x1="48009" y1="63725" x2="59292" y2="70098"/>
                        <a14:foregroundMark x1="59292" y1="70098" x2="61283" y2="63725"/>
                        <a14:foregroundMark x1="44690" y1="55392" x2="36062" y2="63480"/>
                        <a14:foregroundMark x1="36062" y1="63480" x2="31416" y2="65441"/>
                        <a14:foregroundMark x1="31416" y1="57598" x2="28319" y2="50735"/>
                        <a14:foregroundMark x1="34071" y1="55392" x2="25442" y2="64461"/>
                        <a14:foregroundMark x1="25442" y1="64461" x2="22345" y2="62010"/>
                        <a14:foregroundMark x1="26327" y1="51961" x2="20796" y2="65196"/>
                        <a14:foregroundMark x1="20796" y1="65196" x2="21239" y2="68873"/>
                        <a14:foregroundMark x1="44469" y1="96324" x2="51106" y2="93382"/>
                        <a14:foregroundMark x1="91150" y1="67647" x2="91150" y2="67647"/>
                        <a14:foregroundMark x1="92035" y1="37500" x2="92035" y2="37500"/>
                        <a14:foregroundMark x1="93142" y1="63235" x2="93142" y2="63235"/>
                        <a14:foregroundMark x1="53540" y1="64216" x2="50221" y2="620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475" y="4192805"/>
            <a:ext cx="1321037" cy="122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1636</Words>
  <Application>Microsoft Office PowerPoint</Application>
  <PresentationFormat>와이드스크린</PresentationFormat>
  <Paragraphs>224</Paragraphs>
  <Slides>39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8" baseType="lpstr">
      <vt:lpstr>나눔고딕 ExtraBold</vt:lpstr>
      <vt:lpstr>나눔스퀘어</vt:lpstr>
      <vt:lpstr>나눔스퀘어 Bold</vt:lpstr>
      <vt:lpstr>나눔스퀘어라운드 ExtraBold</vt:lpstr>
      <vt:lpstr>나눔스퀘어라운드 Regular</vt:lpstr>
      <vt:lpstr>맑은 고딕</vt:lpstr>
      <vt:lpstr>Arial</vt:lpstr>
      <vt:lpstr>Candara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이승진</dc:creator>
  <cp:lastModifiedBy>User</cp:lastModifiedBy>
  <cp:revision>81</cp:revision>
  <dcterms:created xsi:type="dcterms:W3CDTF">2019-08-16T18:10:27Z</dcterms:created>
  <dcterms:modified xsi:type="dcterms:W3CDTF">2019-08-21T23:04:37Z</dcterms:modified>
</cp:coreProperties>
</file>